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99"/>
  </p:notesMasterIdLst>
  <p:handoutMasterIdLst>
    <p:handoutMasterId r:id="rId100"/>
  </p:handoutMasterIdLst>
  <p:sldIdLst>
    <p:sldId id="3175" r:id="rId2"/>
    <p:sldId id="3176" r:id="rId3"/>
    <p:sldId id="3177" r:id="rId4"/>
    <p:sldId id="3459" r:id="rId5"/>
    <p:sldId id="3461" r:id="rId6"/>
    <p:sldId id="3462" r:id="rId7"/>
    <p:sldId id="3463" r:id="rId8"/>
    <p:sldId id="3178" r:id="rId9"/>
    <p:sldId id="3548" r:id="rId10"/>
    <p:sldId id="3549" r:id="rId11"/>
    <p:sldId id="3434" r:id="rId12"/>
    <p:sldId id="3469" r:id="rId13"/>
    <p:sldId id="3536" r:id="rId14"/>
    <p:sldId id="3182" r:id="rId15"/>
    <p:sldId id="3486" r:id="rId16"/>
    <p:sldId id="3546" r:id="rId17"/>
    <p:sldId id="3547" r:id="rId18"/>
    <p:sldId id="3467" r:id="rId19"/>
    <p:sldId id="3535" r:id="rId20"/>
    <p:sldId id="3537" r:id="rId21"/>
    <p:sldId id="3538" r:id="rId22"/>
    <p:sldId id="3184" r:id="rId23"/>
    <p:sldId id="3545" r:id="rId24"/>
    <p:sldId id="3496" r:id="rId25"/>
    <p:sldId id="3539" r:id="rId26"/>
    <p:sldId id="3517" r:id="rId27"/>
    <p:sldId id="3518" r:id="rId28"/>
    <p:sldId id="3179" r:id="rId29"/>
    <p:sldId id="3181" r:id="rId30"/>
    <p:sldId id="3551" r:id="rId31"/>
    <p:sldId id="3552" r:id="rId32"/>
    <p:sldId id="3458" r:id="rId33"/>
    <p:sldId id="3541" r:id="rId34"/>
    <p:sldId id="3542" r:id="rId35"/>
    <p:sldId id="3192" r:id="rId36"/>
    <p:sldId id="3193" r:id="rId37"/>
    <p:sldId id="3194" r:id="rId38"/>
    <p:sldId id="3195" r:id="rId39"/>
    <p:sldId id="3196" r:id="rId40"/>
    <p:sldId id="3197" r:id="rId41"/>
    <p:sldId id="3199" r:id="rId42"/>
    <p:sldId id="3201" r:id="rId43"/>
    <p:sldId id="3202" r:id="rId44"/>
    <p:sldId id="3203" r:id="rId45"/>
    <p:sldId id="3204" r:id="rId46"/>
    <p:sldId id="3487" r:id="rId47"/>
    <p:sldId id="3553" r:id="rId48"/>
    <p:sldId id="3213" r:id="rId49"/>
    <p:sldId id="3560" r:id="rId50"/>
    <p:sldId id="3561" r:id="rId51"/>
    <p:sldId id="3564" r:id="rId52"/>
    <p:sldId id="3555" r:id="rId53"/>
    <p:sldId id="3556" r:id="rId54"/>
    <p:sldId id="3559" r:id="rId55"/>
    <p:sldId id="3207" r:id="rId56"/>
    <p:sldId id="3208" r:id="rId57"/>
    <p:sldId id="3504" r:id="rId58"/>
    <p:sldId id="3210" r:id="rId59"/>
    <p:sldId id="3220" r:id="rId60"/>
    <p:sldId id="3221" r:id="rId61"/>
    <p:sldId id="3511" r:id="rId62"/>
    <p:sldId id="3512" r:id="rId63"/>
    <p:sldId id="3472" r:id="rId64"/>
    <p:sldId id="3464" r:id="rId65"/>
    <p:sldId id="3465" r:id="rId66"/>
    <p:sldId id="3519" r:id="rId67"/>
    <p:sldId id="3506" r:id="rId68"/>
    <p:sldId id="3478" r:id="rId69"/>
    <p:sldId id="3477" r:id="rId70"/>
    <p:sldId id="3480" r:id="rId71"/>
    <p:sldId id="3485" r:id="rId72"/>
    <p:sldId id="3498" r:id="rId73"/>
    <p:sldId id="3500" r:id="rId74"/>
    <p:sldId id="3568" r:id="rId75"/>
    <p:sldId id="3532" r:id="rId76"/>
    <p:sldId id="3501" r:id="rId77"/>
    <p:sldId id="3224" r:id="rId78"/>
    <p:sldId id="3507" r:id="rId79"/>
    <p:sldId id="3510" r:id="rId80"/>
    <p:sldId id="3528" r:id="rId81"/>
    <p:sldId id="3567" r:id="rId82"/>
    <p:sldId id="3566" r:id="rId83"/>
    <p:sldId id="3508" r:id="rId84"/>
    <p:sldId id="3226" r:id="rId85"/>
    <p:sldId id="3227" r:id="rId86"/>
    <p:sldId id="3531" r:id="rId87"/>
    <p:sldId id="3527" r:id="rId88"/>
    <p:sldId id="3529" r:id="rId89"/>
    <p:sldId id="3230" r:id="rId90"/>
    <p:sldId id="3234" r:id="rId91"/>
    <p:sldId id="3235" r:id="rId92"/>
    <p:sldId id="3497" r:id="rId93"/>
    <p:sldId id="3569" r:id="rId94"/>
    <p:sldId id="3570" r:id="rId95"/>
    <p:sldId id="3571" r:id="rId96"/>
    <p:sldId id="3572" r:id="rId97"/>
    <p:sldId id="3471" r:id="rId98"/>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p15:clr>
            <a:srgbClr val="A4A3A4"/>
          </p15:clr>
        </p15:guide>
        <p15:guide id="2" pos="220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6568" autoAdjust="0"/>
    <p:restoredTop sz="98944" autoAdjust="0"/>
  </p:normalViewPr>
  <p:slideViewPr>
    <p:cSldViewPr>
      <p:cViewPr varScale="1">
        <p:scale>
          <a:sx n="93" d="100"/>
          <a:sy n="93" d="100"/>
        </p:scale>
        <p:origin x="3096" y="512"/>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100" d="100"/>
        <a:sy n="100" d="100"/>
      </p:scale>
      <p:origin x="0" y="31152"/>
    </p:cViewPr>
  </p:sorterViewPr>
  <p:notesViewPr>
    <p:cSldViewPr>
      <p:cViewPr varScale="1">
        <p:scale>
          <a:sx n="37" d="100"/>
          <a:sy n="37" d="100"/>
        </p:scale>
        <p:origin x="-1440" y="-90"/>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slide" Target="slides/slide75.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3"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3"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483252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3"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3"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16276313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54</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A4E4DDF-A3B5-4DC0-AAB1-D8EC8F9D7FBA}" type="slidenum">
              <a:rPr lang="en-US" smtClean="0"/>
              <a:pPr>
                <a:defRPr/>
              </a:pPr>
              <a:t>77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79</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83</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r>
              <a:rPr lang="en-US"/>
              <a:t>JLM 20101208</a:t>
            </a:r>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r>
              <a:rPr lang="en-US"/>
              <a:t>JLM 20101208</a:t>
            </a:r>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r>
              <a:rPr lang="en-US"/>
              <a:t>JLM 20101208</a:t>
            </a:r>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r>
              <a:rPr lang="en-US"/>
              <a:t>JLM 20101208</a:t>
            </a:r>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r>
              <a:rPr lang="en-US"/>
              <a:t>JLM 20101208</a:t>
            </a:r>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219200"/>
            <a:ext cx="8077200" cy="2743200"/>
          </a:xfrm>
        </p:spPr>
        <p:txBody>
          <a:bodyPr/>
          <a:lstStyle/>
          <a:p>
            <a:pPr algn="ctr">
              <a:lnSpc>
                <a:spcPct val="80000"/>
              </a:lnSpc>
              <a:buFontTx/>
              <a:buNone/>
            </a:pPr>
            <a:r>
              <a:rPr lang="en-US" sz="4400" dirty="0"/>
              <a:t>Cryptanalysis</a:t>
            </a:r>
            <a:endParaRPr lang="en-US" dirty="0"/>
          </a:p>
          <a:p>
            <a:pPr algn="ctr">
              <a:lnSpc>
                <a:spcPct val="80000"/>
              </a:lnSpc>
              <a:buFontTx/>
              <a:buNone/>
            </a:pPr>
            <a:endParaRPr lang="en-US" dirty="0"/>
          </a:p>
          <a:p>
            <a:pPr algn="ctr">
              <a:lnSpc>
                <a:spcPct val="80000"/>
              </a:lnSpc>
              <a:buFontTx/>
              <a:buNone/>
            </a:pPr>
            <a:r>
              <a:rPr lang="en-US" dirty="0"/>
              <a:t>Introduction to Public Key Systems: RSA</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a:latin typeface="Arial" charset="0"/>
            </a:endParaRPr>
          </a:p>
        </p:txBody>
      </p:sp>
      <p:sp>
        <p:nvSpPr>
          <p:cNvPr id="16390" name="Text Box 1028"/>
          <p:cNvSpPr txBox="1">
            <a:spLocks noChangeArrowheads="1"/>
          </p:cNvSpPr>
          <p:nvPr/>
        </p:nvSpPr>
        <p:spPr bwMode="auto">
          <a:xfrm>
            <a:off x="304800" y="5638800"/>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2004-2025,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10</a:t>
            </a:fld>
            <a:endParaRPr lang="en-US"/>
          </a:p>
        </p:txBody>
      </p:sp>
      <p:sp>
        <p:nvSpPr>
          <p:cNvPr id="25604" name="Rectangle 2"/>
          <p:cNvSpPr>
            <a:spLocks noGrp="1" noChangeArrowheads="1"/>
          </p:cNvSpPr>
          <p:nvPr>
            <p:ph type="title"/>
          </p:nvPr>
        </p:nvSpPr>
        <p:spPr>
          <a:xfrm>
            <a:off x="685800" y="2514600"/>
            <a:ext cx="7772400" cy="914400"/>
          </a:xfrm>
        </p:spPr>
        <p:txBody>
          <a:bodyPr/>
          <a:lstStyle/>
          <a:p>
            <a:r>
              <a:rPr lang="en-US" sz="3600"/>
              <a:t>Math for RSA</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11</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Some Number Theory</a:t>
            </a:r>
          </a:p>
        </p:txBody>
      </p:sp>
      <p:sp>
        <p:nvSpPr>
          <p:cNvPr id="25605" name="Rectangle 3"/>
          <p:cNvSpPr>
            <a:spLocks noGrp="1" noChangeArrowheads="1"/>
          </p:cNvSpPr>
          <p:nvPr>
            <p:ph type="body" idx="1"/>
          </p:nvPr>
        </p:nvSpPr>
        <p:spPr>
          <a:xfrm>
            <a:off x="533400" y="2133600"/>
            <a:ext cx="8077200" cy="3962400"/>
          </a:xfrm>
        </p:spPr>
        <p:txBody>
          <a:bodyPr/>
          <a:lstStyle/>
          <a:p>
            <a:pPr>
              <a:lnSpc>
                <a:spcPct val="80000"/>
              </a:lnSpc>
            </a:pPr>
            <a:r>
              <a:rPr lang="en-US" sz="2000" dirty="0">
                <a:latin typeface="Calibri" panose="020F0502020204030204" pitchFamily="34" charset="0"/>
                <a:cs typeface="Calibri" panose="020F0502020204030204" pitchFamily="34" charset="0"/>
                <a:sym typeface="Symbol" pitchFamily="18" charset="2"/>
              </a:rPr>
              <a:t>Fundamental Theorem of Arithmetic</a:t>
            </a:r>
          </a:p>
          <a:p>
            <a:pPr>
              <a:lnSpc>
                <a:spcPct val="80000"/>
              </a:lnSpc>
            </a:pPr>
            <a:r>
              <a:rPr lang="en-US" sz="2000" dirty="0">
                <a:latin typeface="Calibri" panose="020F0502020204030204" pitchFamily="34" charset="0"/>
                <a:cs typeface="Calibri" panose="020F0502020204030204" pitchFamily="34" charset="0"/>
                <a:sym typeface="Symbol" pitchFamily="18" charset="2"/>
              </a:rPr>
              <a:t>Euclidean algorithm for GCD</a:t>
            </a:r>
          </a:p>
          <a:p>
            <a:pPr>
              <a:lnSpc>
                <a:spcPct val="80000"/>
              </a:lnSpc>
            </a:pPr>
            <a:r>
              <a:rPr lang="en-US" sz="2000" dirty="0">
                <a:latin typeface="Calibri" panose="020F0502020204030204" pitchFamily="34" charset="0"/>
                <a:cs typeface="Calibri" panose="020F0502020204030204" pitchFamily="34" charset="0"/>
                <a:sym typeface="Symbol" pitchFamily="18" charset="2"/>
              </a:rPr>
              <a:t>Solving congruences</a:t>
            </a:r>
          </a:p>
          <a:p>
            <a:pPr>
              <a:lnSpc>
                <a:spcPct val="80000"/>
              </a:lnSpc>
            </a:pPr>
            <a:r>
              <a:rPr lang="en-US" sz="2000" dirty="0">
                <a:latin typeface="Calibri" panose="020F0502020204030204" pitchFamily="34" charset="0"/>
                <a:cs typeface="Calibri" panose="020F0502020204030204" pitchFamily="34" charset="0"/>
                <a:sym typeface="Symbol" pitchFamily="18" charset="2"/>
              </a:rPr>
              <a:t>Chinese remainder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Integer arithmetic mod n</a:t>
            </a:r>
          </a:p>
          <a:p>
            <a:pPr>
              <a:lnSpc>
                <a:spcPct val="80000"/>
              </a:lnSpc>
            </a:pPr>
            <a:r>
              <a:rPr lang="en-US" sz="2000" dirty="0">
                <a:latin typeface="Calibri" panose="020F0502020204030204" pitchFamily="34" charset="0"/>
                <a:cs typeface="Calibri" panose="020F0502020204030204" pitchFamily="34" charset="0"/>
                <a:sym typeface="Symbol" pitchFamily="18" charset="2"/>
              </a:rPr>
              <a:t>Fermat’s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Quadratic Reciprocity: Legendre and Jacobi symbols.</a:t>
            </a:r>
          </a:p>
          <a:p>
            <a:pPr>
              <a:lnSpc>
                <a:spcPct val="80000"/>
              </a:lnSpc>
            </a:pPr>
            <a:r>
              <a:rPr lang="en-US" sz="2000" dirty="0">
                <a:latin typeface="Calibri" panose="020F0502020204030204" pitchFamily="34" charset="0"/>
                <a:cs typeface="Calibri" panose="020F0502020204030204" pitchFamily="34" charset="0"/>
                <a:sym typeface="Symbol" pitchFamily="18" charset="2"/>
              </a:rPr>
              <a:t>Primality testing</a:t>
            </a:r>
          </a:p>
          <a:p>
            <a:pPr>
              <a:lnSpc>
                <a:spcPct val="80000"/>
              </a:lnSpc>
              <a:buNone/>
            </a:pPr>
            <a:endParaRPr lang="en-US" sz="2400" dirty="0">
              <a:sym typeface="Symbol" pitchFamily="18" charset="2"/>
            </a:endParaRPr>
          </a:p>
          <a:p>
            <a:pPr>
              <a:lnSpc>
                <a:spcPct val="80000"/>
              </a:lnSpc>
            </a:pPr>
            <a:endParaRPr lang="en-US" sz="2400" dirty="0">
              <a:sym typeface="Symbol" pitchFamily="18" charset="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12</a:t>
            </a:fld>
            <a:endParaRPr lang="en-US"/>
          </a:p>
        </p:txBody>
      </p:sp>
      <p:sp>
        <p:nvSpPr>
          <p:cNvPr id="32772" name="Rectangle 2"/>
          <p:cNvSpPr>
            <a:spLocks noGrp="1" noChangeArrowheads="1"/>
          </p:cNvSpPr>
          <p:nvPr>
            <p:ph type="title"/>
          </p:nvPr>
        </p:nvSpPr>
        <p:spPr>
          <a:xfrm>
            <a:off x="685800" y="76200"/>
            <a:ext cx="7772400" cy="762000"/>
          </a:xfrm>
        </p:spPr>
        <p:txBody>
          <a:bodyPr/>
          <a:lstStyle/>
          <a:p>
            <a:r>
              <a:rPr lang="en-US" sz="3600"/>
              <a:t>Fundamental Theorem of Arithmetic</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495300" y="1905000"/>
                <a:ext cx="8153400" cy="30480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Let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be any positive integer,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can be written as a product of primes in an essentially unique way (except for units and the order of the primes).</a:t>
                </a:r>
              </a:p>
              <a:p>
                <a:pPr>
                  <a:lnSpc>
                    <a:spcPct val="80000"/>
                  </a:lnSpc>
                  <a:spcBef>
                    <a:spcPts val="200"/>
                  </a:spcBef>
                </a:pPr>
                <a:r>
                  <a:rPr lang="en-US" sz="2400" dirty="0">
                    <a:latin typeface="Calibri" panose="020F0502020204030204" pitchFamily="34" charset="0"/>
                    <a:cs typeface="Calibri" panose="020F0502020204030204" pitchFamily="34" charset="0"/>
                  </a:rPr>
                  <a:t>It may be hard to actually carry out this factorization.</a:t>
                </a:r>
              </a:p>
              <a:p>
                <a:pPr>
                  <a:lnSpc>
                    <a:spcPct val="80000"/>
                  </a:lnSpc>
                  <a:spcBef>
                    <a:spcPts val="200"/>
                  </a:spcBef>
                </a:pPr>
                <a:r>
                  <a:rPr lang="en-US" sz="2400" dirty="0">
                    <a:latin typeface="Calibri" panose="020F0502020204030204" pitchFamily="34" charset="0"/>
                    <a:cs typeface="Calibri" panose="020F0502020204030204" pitchFamily="34" charset="0"/>
                  </a:rPr>
                  <a:t>Easy to get rid of small factors.</a:t>
                </a:r>
              </a:p>
              <a:p>
                <a:pPr>
                  <a:lnSpc>
                    <a:spcPct val="80000"/>
                  </a:lnSpc>
                  <a:spcBef>
                    <a:spcPts val="200"/>
                  </a:spcBef>
                </a:pPr>
                <a:r>
                  <a:rPr lang="en-US" sz="2400" dirty="0">
                    <a:latin typeface="Calibri" panose="020F0502020204030204" pitchFamily="34" charset="0"/>
                    <a:cs typeface="Calibri" panose="020F0502020204030204" pitchFamily="34" charset="0"/>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𝑎𝑏</m:t>
                    </m:r>
                    <m:r>
                      <a:rPr lang="en-US" sz="2400" i="1" dirty="0"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 as well as </a:t>
                </a:r>
                <a14:m>
                  <m:oMath xmlns:m="http://schemas.openxmlformats.org/officeDocument/2006/math">
                    <m:r>
                      <a:rPr lang="en-US" sz="2400" i="1" dirty="0"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are “large.”</a:t>
                </a:r>
              </a:p>
              <a:p>
                <a:pPr>
                  <a:lnSpc>
                    <a:spcPct val="80000"/>
                  </a:lnSpc>
                  <a:spcBef>
                    <a:spcPts val="200"/>
                  </a:spcBef>
                </a:pPr>
                <a:r>
                  <a:rPr lang="en-US" sz="2400" dirty="0">
                    <a:latin typeface="Calibri" panose="020F0502020204030204" pitchFamily="34" charset="0"/>
                    <a:cs typeface="Calibri" panose="020F0502020204030204" pitchFamily="34" charset="0"/>
                  </a:rPr>
                  <a:t>Example: Factor 9,313,729 = </a:t>
                </a:r>
                <a14:m>
                  <m:oMath xmlns:m="http://schemas.openxmlformats.org/officeDocument/2006/math">
                    <m:r>
                      <a:rPr lang="en-US" sz="2400" i="1" dirty="0" smtClean="0">
                        <a:latin typeface="Cambria Math" panose="02040503050406030204" pitchFamily="18" charset="0"/>
                        <a:cs typeface="Calibri" panose="020F0502020204030204" pitchFamily="34" charset="0"/>
                      </a:rPr>
                      <m:t>2713 </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 3433</m:t>
                    </m:r>
                  </m:oMath>
                </a14:m>
                <a:endParaRPr lang="en-US" sz="2400" dirty="0">
                  <a:latin typeface="Calibri" panose="020F0502020204030204" pitchFamily="34" charset="0"/>
                  <a:cs typeface="Calibri" panose="020F0502020204030204" pitchFamily="34" charset="0"/>
                </a:endParaRPr>
              </a:p>
              <a:p>
                <a:pPr>
                  <a:lnSpc>
                    <a:spcPct val="80000"/>
                  </a:lnSpc>
                  <a:spcBef>
                    <a:spcPts val="200"/>
                  </a:spcBef>
                </a:pPr>
                <a:r>
                  <a:rPr lang="en-US" sz="2400" dirty="0">
                    <a:latin typeface="Calibri" panose="020F0502020204030204" pitchFamily="34" charset="0"/>
                    <a:cs typeface="Calibri" panose="020F0502020204030204" pitchFamily="34" charset="0"/>
                  </a:rPr>
                  <a:t>Have to try factors until about n</a:t>
                </a:r>
                <a:r>
                  <a:rPr lang="en-US" sz="2400" baseline="30000" dirty="0">
                    <a:latin typeface="Calibri" panose="020F0502020204030204" pitchFamily="34" charset="0"/>
                    <a:cs typeface="Calibri" panose="020F0502020204030204" pitchFamily="34" charset="0"/>
                  </a:rPr>
                  <a:t>1/2</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Factoring is hard</a:t>
                </a: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495300" y="1905000"/>
                <a:ext cx="8153400" cy="3048000"/>
              </a:xfrm>
              <a:blipFill>
                <a:blip r:embed="rId2"/>
                <a:stretch>
                  <a:fillRect l="-1087" t="-4149" r="-1863"/>
                </a:stretch>
              </a:blipFill>
            </p:spPr>
            <p:txBody>
              <a:bodyPr/>
              <a:lstStyle/>
              <a:p>
                <a:r>
                  <a:rPr lang="en-US">
                    <a:noFill/>
                  </a:rPr>
                  <a:t> </a:t>
                </a:r>
              </a:p>
            </p:txBody>
          </p:sp>
        </mc:Fallback>
      </mc:AlternateContent>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13</a:t>
            </a:fld>
            <a:endParaRPr lang="en-US"/>
          </a:p>
        </p:txBody>
      </p:sp>
      <p:sp>
        <p:nvSpPr>
          <p:cNvPr id="25604" name="Rectangle 2"/>
          <p:cNvSpPr>
            <a:spLocks noGrp="1" noChangeArrowheads="1"/>
          </p:cNvSpPr>
          <p:nvPr>
            <p:ph type="title"/>
          </p:nvPr>
        </p:nvSpPr>
        <p:spPr>
          <a:xfrm>
            <a:off x="685800" y="0"/>
            <a:ext cx="7772400" cy="914400"/>
          </a:xfrm>
        </p:spPr>
        <p:txBody>
          <a:bodyPr/>
          <a:lstStyle/>
          <a:p>
            <a:r>
              <a:rPr lang="en-US" sz="3600" dirty="0"/>
              <a:t>Greatest common divisor: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152400" y="1524000"/>
                <a:ext cx="8686800" cy="4800600"/>
              </a:xfrm>
            </p:spPr>
            <p:txBody>
              <a:bodyPr/>
              <a:lstStyle/>
              <a:p>
                <a:pPr>
                  <a:lnSpc>
                    <a:spcPct val="80000"/>
                  </a:lnSpc>
                  <a:spcBef>
                    <a:spcPts val="200"/>
                  </a:spcBef>
                </a:pPr>
                <a14:m>
                  <m:oMath xmlns:m="http://schemas.openxmlformats.org/officeDocument/2006/math">
                    <m:func>
                      <m:funcPr>
                        <m:ctrlPr>
                          <a:rPr lang="en-US" sz="2000" b="0" i="1" smtClean="0">
                            <a:latin typeface="Cambria Math" panose="02040503050406030204" pitchFamily="18" charset="0"/>
                            <a:cs typeface="Calibri" panose="020F0502020204030204" pitchFamily="34" charset="0"/>
                            <a:sym typeface="Symbol" pitchFamily="18" charset="2"/>
                          </a:rPr>
                        </m:ctrlPr>
                      </m:funcPr>
                      <m:fName>
                        <m:r>
                          <m:rPr>
                            <m:sty m:val="p"/>
                          </m:rPr>
                          <a:rPr lang="en-US" sz="2000" b="0" i="0" smtClean="0">
                            <a:latin typeface="Cambria Math" panose="02040503050406030204" pitchFamily="18" charset="0"/>
                            <a:cs typeface="Calibri" panose="020F0502020204030204" pitchFamily="34" charset="0"/>
                            <a:sym typeface="Symbol" pitchFamily="18" charset="2"/>
                          </a:rPr>
                          <m:t>gcd</m:t>
                        </m:r>
                      </m:fName>
                      <m:e>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e>
                    </m:func>
                    <m:r>
                      <a:rPr lang="en-US" sz="2000" b="0" i="1" smtClean="0">
                        <a:latin typeface="Cambria Math" panose="02040503050406030204" pitchFamily="18" charset="0"/>
                        <a:cs typeface="Calibri" panose="020F0502020204030204" pitchFamily="34" charset="0"/>
                        <a:sym typeface="Symbol" pitchFamily="18" charset="2"/>
                      </a:rPr>
                      <m:t>=</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cs typeface="Calibri" panose="020F0502020204030204" pitchFamily="34" charset="0"/>
                        <a:sym typeface="Symbol" pitchFamily="18" charset="2"/>
                      </a:rPr>
                      <m:t>= </m:t>
                    </m:r>
                    <m:sSub>
                      <m:sSubPr>
                        <m:ctrlPr>
                          <a:rPr lang="en-US" sz="2000" b="0" i="1" smtClean="0">
                            <a:latin typeface="Cambria Math" panose="02040503050406030204" pitchFamily="18" charset="0"/>
                            <a:cs typeface="Calibri" panose="020F0502020204030204" pitchFamily="34" charset="0"/>
                            <a:sym typeface="Symbol" pitchFamily="18" charset="2"/>
                          </a:rPr>
                        </m:ctrlPr>
                      </m:sSubPr>
                      <m:e>
                        <m:r>
                          <a:rPr lang="en-US" sz="2000" b="0" i="1" smtClean="0">
                            <a:latin typeface="Cambria Math" panose="02040503050406030204" pitchFamily="18" charset="0"/>
                            <a:cs typeface="Calibri" panose="020F0502020204030204" pitchFamily="34" charset="0"/>
                            <a:sym typeface="Symbol" pitchFamily="18" charset="2"/>
                          </a:rPr>
                          <m:t>𝑚𝑎𝑥</m:t>
                        </m:r>
                      </m:e>
                      <m:sub>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sub>
                    </m:sSub>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r>
                      <a:rPr lang="en-US" sz="2000" b="0" i="1" smtClean="0">
                        <a:latin typeface="Cambria Math" panose="02040503050406030204" pitchFamily="18" charset="0"/>
                        <a:cs typeface="Calibri" panose="020F0502020204030204" pitchFamily="34" charset="0"/>
                        <a:sym typeface="Symbol" pitchFamily="18" charset="2"/>
                      </a:rPr>
                      <m:t>) </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(4,6)=2, (12, 36)=12, (2,5)=1</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Euclid’s algorithm: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0≤</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𝑟</m:t>
                    </m:r>
                    <m:r>
                      <a:rPr lang="en-US" sz="2000" i="1" dirty="0" smtClean="0">
                        <a:latin typeface="Cambria Math" panose="02040503050406030204" pitchFamily="18" charset="0"/>
                        <a:cs typeface="Calibri" panose="020F0502020204030204" pitchFamily="34" charset="0"/>
                        <a:sym typeface="Symbol" pitchFamily="18" charset="2"/>
                      </a:rPr>
                      <m:t>=0,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b="1" dirty="0">
                    <a:latin typeface="Calibri" panose="020F0502020204030204" pitchFamily="34" charset="0"/>
                    <a:cs typeface="Calibri" panose="020F0502020204030204" pitchFamily="34" charset="0"/>
                    <a:sym typeface="Symbol" pitchFamily="18" charset="2"/>
                  </a:rPr>
                  <a:t>Plucker</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x</m:t>
                    </m:r>
                    <m: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y</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𝑎𝑥</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𝑏𝑦</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(and efficient computation) uses Euclidean algorithm.  Suppose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&gt;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𝑡</m:t>
                    </m:r>
                    <m:r>
                      <a:rPr lang="en-US" sz="2000" i="1" dirty="0" err="1">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oMath>
                </a14:m>
                <a:r>
                  <a:rPr lang="en-US" sz="2000" dirty="0">
                    <a:latin typeface="Calibri" panose="020F0502020204030204" pitchFamily="34" charset="0"/>
                    <a:cs typeface="Calibri" panose="020F0502020204030204" pitchFamily="34" charset="0"/>
                    <a:sym typeface="Wingdings"/>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have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We compute successively </a:t>
                </a:r>
              </a:p>
              <a:p>
                <a:pPr lvl="1">
                  <a:lnSpc>
                    <a:spcPct val="80000"/>
                  </a:lnSpc>
                  <a:spcBef>
                    <a:spcPts val="200"/>
                  </a:spcBef>
                  <a:buNone/>
                </a:pP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noting that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Eventually, we come to a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 </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𝑞</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err="1">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baseline="-25000"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We claim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Observe that using these recursions,</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can write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𝑎𝑥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𝑏𝑦</m:t>
                    </m:r>
                  </m:oMath>
                </a14:m>
                <a:r>
                  <a:rPr lang="en-US" sz="2000" dirty="0">
                    <a:latin typeface="Calibri" panose="020F0502020204030204" pitchFamily="34" charset="0"/>
                    <a:cs typeface="Calibri" panose="020F0502020204030204" pitchFamily="34" charset="0"/>
                    <a:sym typeface="Wingdings"/>
                  </a:rPr>
                  <a:t>; for example, the first two recursions give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oMath>
                </a14:m>
                <a:r>
                  <a:rPr lang="en-US" sz="2000" dirty="0">
                    <a:latin typeface="Calibri" panose="020F0502020204030204" pitchFamily="34" charset="0"/>
                    <a:cs typeface="Calibri" panose="020F0502020204030204" pitchFamily="34" charset="0"/>
                    <a:sym typeface="Wingdings"/>
                  </a:rPr>
                  <a:t>, yielding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𝑎𝑞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It is also clear by</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induction that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𝑠</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&lt;</m:t>
                    </m:r>
                    <m:r>
                      <a:rPr lang="en-US" sz="2000" i="1" dirty="0">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err="1"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𝑠</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a:t>
                </a:r>
              </a:p>
              <a:p>
                <a:pPr lvl="1">
                  <a:lnSpc>
                    <a:spcPct val="80000"/>
                  </a:lnSpc>
                  <a:buNone/>
                </a:pPr>
                <a:endParaRPr lang="en-US" sz="2000" dirty="0">
                  <a:sym typeface="Wingdings"/>
                </a:endParaRPr>
              </a:p>
              <a:p>
                <a:pPr lvl="1">
                  <a:lnSpc>
                    <a:spcPct val="80000"/>
                  </a:lnSpc>
                  <a:buNone/>
                </a:pPr>
                <a:r>
                  <a:rPr lang="en-US" sz="2000" dirty="0">
                    <a:sym typeface="Wingdings"/>
                  </a:rPr>
                  <a:t>   </a:t>
                </a: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152400" y="1524000"/>
                <a:ext cx="8686800" cy="4800600"/>
              </a:xfrm>
              <a:blipFill>
                <a:blip r:embed="rId2"/>
                <a:stretch>
                  <a:fillRect l="-731" t="-1055"/>
                </a:stretch>
              </a:blipFill>
            </p:spPr>
            <p:txBody>
              <a:bodyPr/>
              <a:lstStyle/>
              <a:p>
                <a:r>
                  <a:rPr lang="en-US">
                    <a:noFill/>
                  </a:rPr>
                  <a:t> </a:t>
                </a:r>
              </a:p>
            </p:txBody>
          </p:sp>
        </mc:Fallback>
      </mc:AlternateContent>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5"/>
          <p:cNvSpPr>
            <a:spLocks noGrp="1"/>
          </p:cNvSpPr>
          <p:nvPr>
            <p:ph type="sldNum" sz="quarter" idx="12"/>
          </p:nvPr>
        </p:nvSpPr>
        <p:spPr>
          <a:noFill/>
        </p:spPr>
        <p:txBody>
          <a:bodyPr/>
          <a:lstStyle/>
          <a:p>
            <a:fld id="{EBED7CDC-EBE7-4426-920B-C3981F8BA814}" type="slidenum">
              <a:rPr lang="en-US" smtClean="0"/>
              <a:pPr/>
              <a:t>14</a:t>
            </a:fld>
            <a:endParaRPr lang="en-US"/>
          </a:p>
        </p:txBody>
      </p:sp>
      <p:sp>
        <p:nvSpPr>
          <p:cNvPr id="28676" name="Rectangle 2"/>
          <p:cNvSpPr>
            <a:spLocks noGrp="1" noChangeArrowheads="1"/>
          </p:cNvSpPr>
          <p:nvPr>
            <p:ph type="title"/>
          </p:nvPr>
        </p:nvSpPr>
        <p:spPr>
          <a:xfrm>
            <a:off x="685800" y="0"/>
            <a:ext cx="7772400" cy="990600"/>
          </a:xfrm>
        </p:spPr>
        <p:txBody>
          <a:bodyPr/>
          <a:lstStyle/>
          <a:p>
            <a:r>
              <a:rPr lang="en-US" sz="3600">
                <a:sym typeface="Symbol" pitchFamily="18" charset="2"/>
              </a:rPr>
              <a:t>Chinese Remainder Theorem</a:t>
            </a:r>
          </a:p>
        </p:txBody>
      </p:sp>
      <mc:AlternateContent xmlns:mc="http://schemas.openxmlformats.org/markup-compatibility/2006" xmlns:a14="http://schemas.microsoft.com/office/drawing/2010/main">
        <mc:Choice Requires="a14">
          <p:sp>
            <p:nvSpPr>
              <p:cNvPr id="28677" name="Rectangle 3"/>
              <p:cNvSpPr>
                <a:spLocks noGrp="1" noChangeArrowheads="1"/>
              </p:cNvSpPr>
              <p:nvPr>
                <p:ph type="body" idx="1"/>
              </p:nvPr>
            </p:nvSpPr>
            <p:spPr>
              <a:xfrm>
                <a:off x="381000" y="2057400"/>
                <a:ext cx="8153400" cy="3048000"/>
              </a:xfrm>
            </p:spPr>
            <p:txBody>
              <a:bodyPr/>
              <a:lstStyle/>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 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1, then the simultaneous equations have a unique solution mod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a:t>
                </a:r>
              </a:p>
              <a:p>
                <a:pPr marL="609600" indent="-609600">
                  <a:spcBef>
                    <a:spcPts val="200"/>
                  </a:spcBef>
                </a:pPr>
                <a:endParaRPr lang="en-US" sz="2400" dirty="0">
                  <a:latin typeface="Calibri" panose="020F0502020204030204" pitchFamily="34" charset="0"/>
                  <a:cs typeface="Calibri" panose="020F0502020204030204" pitchFamily="34" charset="0"/>
                  <a:sym typeface="Symbol" pitchFamily="18" charset="2"/>
                </a:endParaRPr>
              </a:p>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Note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a:latin typeface="Cambria Math" panose="02040503050406030204" pitchFamily="18" charset="0"/>
                            <a:cs typeface="Calibri" panose="020F0502020204030204" pitchFamily="34" charset="0"/>
                            <a:sym typeface="Symbol" pitchFamily="18" charset="2"/>
                          </a:rPr>
                        </m:ctrlPr>
                      </m:sSubPr>
                      <m:e>
                        <m:r>
                          <a:rPr lang="en-US" sz="2400" i="1" dirty="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Set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This is a solution and a practical computational method.</a:t>
                </a:r>
              </a:p>
              <a:p>
                <a:pPr marL="609600" indent="-609600">
                  <a:buFontTx/>
                  <a:buNone/>
                </a:pPr>
                <a:endParaRPr lang="en-US" sz="2400" dirty="0">
                  <a:sym typeface="Symbol" pitchFamily="18" charset="2"/>
                </a:endParaRPr>
              </a:p>
            </p:txBody>
          </p:sp>
        </mc:Choice>
        <mc:Fallback xmlns="">
          <p:sp>
            <p:nvSpPr>
              <p:cNvPr id="28677" name="Rectangle 3"/>
              <p:cNvSpPr>
                <a:spLocks noGrp="1" noRot="1" noChangeAspect="1" noMove="1" noResize="1" noEditPoints="1" noAdjustHandles="1" noChangeArrowheads="1" noChangeShapeType="1" noTextEdit="1"/>
              </p:cNvSpPr>
              <p:nvPr>
                <p:ph type="body" idx="1"/>
              </p:nvPr>
            </p:nvSpPr>
            <p:spPr>
              <a:xfrm>
                <a:off x="381000" y="2057400"/>
                <a:ext cx="8153400" cy="3048000"/>
              </a:xfrm>
              <a:blipFill>
                <a:blip r:embed="rId2"/>
                <a:stretch>
                  <a:fillRect l="-1246" t="-2075" r="-935" b="-4979"/>
                </a:stretch>
              </a:blipFill>
            </p:spPr>
            <p:txBody>
              <a:bodyPr/>
              <a:lstStyle/>
              <a:p>
                <a:r>
                  <a:rPr lang="en-US">
                    <a:noFill/>
                  </a:rPr>
                  <a:t> </a:t>
                </a:r>
              </a:p>
            </p:txBody>
          </p:sp>
        </mc:Fallback>
      </mc:AlternateContent>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76200"/>
            <a:ext cx="7772400" cy="685800"/>
          </a:xfrm>
        </p:spPr>
        <p:txBody>
          <a:bodyPr/>
          <a:lstStyle/>
          <a:p>
            <a:r>
              <a:rPr lang="en-US" sz="3600"/>
              <a:t>CRT Example</a:t>
            </a:r>
          </a:p>
        </p:txBody>
      </p:sp>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658091" y="1905000"/>
                <a:ext cx="8229600" cy="3581400"/>
              </a:xfrm>
            </p:spPr>
            <p:txBody>
              <a:bodyPr/>
              <a:lstStyle/>
              <a:p>
                <a:pPr>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𝑁</m:t>
                    </m:r>
                    <m:r>
                      <a:rPr lang="en-US" sz="2400" i="1" dirty="0" smtClean="0">
                        <a:latin typeface="Cambria Math" panose="02040503050406030204" pitchFamily="18" charset="0"/>
                        <a:cs typeface="Calibri" panose="020F0502020204030204" pitchFamily="34" charset="0"/>
                      </a:rPr>
                      <m:t>= 1517= 37∙41</m:t>
                    </m:r>
                  </m:oMath>
                </a14:m>
                <a:r>
                  <a:rPr lang="en-US" sz="2400" dirty="0">
                    <a:latin typeface="Calibri" panose="020F0502020204030204" pitchFamily="34" charset="0"/>
                    <a:cs typeface="Calibri" panose="020F0502020204030204" pitchFamily="34" charset="0"/>
                  </a:rPr>
                  <a: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1517).</a:t>
                </a:r>
              </a:p>
              <a:p>
                <a:pPr>
                  <a:lnSpc>
                    <a:spcPct val="95000"/>
                  </a:lnSpc>
                  <a:spcBef>
                    <a:spcPts val="200"/>
                  </a:spcBef>
                </a:pPr>
                <a:r>
                  <a:rPr lang="en-US" sz="2400" dirty="0">
                    <a:latin typeface="Calibri" panose="020F0502020204030204" pitchFamily="34" charset="0"/>
                    <a:cs typeface="Calibri" panose="020F0502020204030204" pitchFamily="34" charset="0"/>
                  </a:rPr>
                  <a:t>First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37) and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41).</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(15)5 + (−2)37 = 1 </m:t>
                    </m:r>
                    <m:r>
                      <a:rPr lang="en-US" sz="2400" i="1" dirty="0" smtClean="0">
                        <a:latin typeface="Cambria Math" panose="02040503050406030204" pitchFamily="18" charset="0"/>
                        <a:cs typeface="Calibri" panose="020F0502020204030204" pitchFamily="34" charset="0"/>
                      </a:rPr>
                      <m:t>𝑎𝑛𝑑</m:t>
                    </m:r>
                    <m:r>
                      <a:rPr lang="en-US" sz="2400" i="1" dirty="0" smtClean="0">
                        <a:latin typeface="Cambria Math" panose="02040503050406030204" pitchFamily="18" charset="0"/>
                        <a:cs typeface="Calibri" panose="020F0502020204030204" pitchFamily="34" charset="0"/>
                      </a:rPr>
                      <m:t> (−8)5 + (1)41 =1 </m:t>
                    </m:r>
                  </m:oMath>
                </a14:m>
                <a:r>
                  <a:rPr lang="en-US" sz="2400" dirty="0">
                    <a:latin typeface="Calibri" panose="020F0502020204030204" pitchFamily="34" charset="0"/>
                    <a:cs typeface="Calibri" panose="020F0502020204030204" pitchFamily="34" charset="0"/>
                  </a:rPr>
                  <a:t>so:</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15 = 30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37)</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(−8) = 25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41)</m:t>
                    </m:r>
                  </m:oMath>
                </a14:m>
                <a:r>
                  <a:rPr lang="en-US" sz="2400" dirty="0">
                    <a:latin typeface="Calibri" panose="020F0502020204030204" pitchFamily="34" charset="0"/>
                    <a:cs typeface="Calibri" panose="020F0502020204030204" pitchFamily="34" charset="0"/>
                  </a:rPr>
                  <a:t>.</a:t>
                </a:r>
              </a:p>
              <a:p>
                <a:pPr lvl="1">
                  <a:lnSpc>
                    <a:spcPct val="95000"/>
                  </a:lnSpc>
                  <a:spcBef>
                    <a:spcPts val="200"/>
                  </a:spcBef>
                </a:pPr>
                <a:r>
                  <a:rPr lang="en-US" sz="2400" dirty="0">
                    <a:latin typeface="Calibri" panose="020F0502020204030204" pitchFamily="34" charset="0"/>
                    <a:cs typeface="Calibri" panose="020F0502020204030204" pitchFamily="34" charset="0"/>
                  </a:rPr>
                  <a:t>20</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30 (mod 37) and 5</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25 (mod 41).</a:t>
                </a:r>
              </a:p>
              <a:p>
                <a:pPr>
                  <a:lnSpc>
                    <a:spcPct val="95000"/>
                  </a:lnSpc>
                  <a:spcBef>
                    <a:spcPts val="200"/>
                  </a:spcBef>
                </a:pPr>
                <a:r>
                  <a:rPr lang="en-US" sz="2400" dirty="0">
                    <a:latin typeface="Calibri" panose="020F0502020204030204" pitchFamily="34" charset="0"/>
                    <a:cs typeface="Calibri" panose="020F0502020204030204" pitchFamily="34" charset="0"/>
                  </a:rPr>
                  <a:t>Use CRT</a:t>
                </a:r>
              </a:p>
              <a:p>
                <a:pPr lvl="1">
                  <a:lnSpc>
                    <a:spcPct val="95000"/>
                  </a:lnSpc>
                  <a:spcBef>
                    <a:spcPts val="200"/>
                  </a:spcBef>
                </a:pPr>
                <a:r>
                  <a:rPr lang="en-US" sz="2400" dirty="0">
                    <a:latin typeface="Calibri" panose="020F0502020204030204" pitchFamily="34" charset="0"/>
                    <a:cs typeface="Calibri" panose="020F0502020204030204" pitchFamily="34" charset="0"/>
                  </a:rPr>
                  <a:t>(10)37+(-9)41= 1</a:t>
                </a:r>
              </a:p>
              <a:p>
                <a:pPr lvl="1">
                  <a:lnSpc>
                    <a:spcPct val="95000"/>
                  </a:lnSpc>
                  <a:spcBef>
                    <a:spcPts val="200"/>
                  </a:spcBef>
                </a:pPr>
                <a:r>
                  <a:rPr lang="en-US" sz="2400" dirty="0">
                    <a:latin typeface="Calibri" panose="020F0502020204030204" pitchFamily="34" charset="0"/>
                    <a:cs typeface="Calibri" panose="020F0502020204030204" pitchFamily="34" charset="0"/>
                  </a:rPr>
                  <a:t>(5)(10)(37)+(20)(-9)(41)= 538= y (mod 1517)</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5(538)</m:t>
                    </m:r>
                    <m:r>
                      <a:rPr lang="en-US" sz="2400" i="1" baseline="30000" dirty="0" smtClean="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2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1517)</m:t>
                    </m:r>
                  </m:oMath>
                </a14:m>
                <a:r>
                  <a:rPr lang="en-US" sz="2400" dirty="0">
                    <a:latin typeface="Calibri" panose="020F0502020204030204" pitchFamily="34" charset="0"/>
                    <a:cs typeface="Calibri" panose="020F0502020204030204" pitchFamily="34" charset="0"/>
                  </a:rPr>
                  <a:t>.</a:t>
                </a:r>
              </a:p>
              <a:p>
                <a:pPr lvl="1">
                  <a:lnSpc>
                    <a:spcPct val="95000"/>
                  </a:lnSpc>
                </a:pPr>
                <a:endParaRPr lang="en-US" sz="2000" dirty="0"/>
              </a:p>
              <a:p>
                <a:pPr lvl="1">
                  <a:lnSpc>
                    <a:spcPct val="95000"/>
                  </a:lnSpc>
                </a:pPr>
                <a:endParaRPr lang="en-US" sz="2000" dirty="0"/>
              </a:p>
              <a:p>
                <a:pPr lvl="1">
                  <a:lnSpc>
                    <a:spcPct val="95000"/>
                  </a:lnSpc>
                </a:pPr>
                <a:endParaRPr lang="en-US" sz="20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658091" y="1905000"/>
                <a:ext cx="8229600" cy="3581400"/>
              </a:xfrm>
              <a:blipFill>
                <a:blip r:embed="rId2"/>
                <a:stretch>
                  <a:fillRect l="-1079" t="-2120" b="-8834"/>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16</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dirty="0"/>
              <a:t>Solving Congruences (mod n)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2057400"/>
                <a:ext cx="8534400" cy="38862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Solve ax=b (mod 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Same as for n=p, except some equations will not have solutions.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Procedure: Suppose, </a:t>
                </a:r>
                <a14:m>
                  <m:oMath xmlns:m="http://schemas.openxmlformats.org/officeDocument/2006/math">
                    <m:d>
                      <m:dPr>
                        <m:ctrlPr>
                          <a:rPr lang="en-US" sz="2400" b="0" i="1" smtClean="0">
                            <a:latin typeface="Cambria Math" panose="02040503050406030204" pitchFamily="18" charset="0"/>
                            <a:cs typeface="Calibri" panose="020F0502020204030204" pitchFamily="34" charset="0"/>
                            <a:sym typeface="Symbol" pitchFamily="18" charset="2"/>
                          </a:rPr>
                        </m:ctrlPr>
                      </m:dPr>
                      <m:e>
                        <m:r>
                          <a:rPr lang="en-US" sz="2400" b="0" i="1" smtClean="0">
                            <a:latin typeface="Cambria Math" panose="02040503050406030204" pitchFamily="18" charset="0"/>
                            <a:cs typeface="Calibri" panose="020F0502020204030204" pitchFamily="34" charset="0"/>
                            <a:sym typeface="Symbol" pitchFamily="18" charset="2"/>
                          </a:rPr>
                          <m:t>𝑎</m:t>
                        </m:r>
                        <m:r>
                          <a:rPr lang="en-US" sz="2400" b="0" i="1" smtClean="0">
                            <a:latin typeface="Cambria Math" panose="02040503050406030204" pitchFamily="18" charset="0"/>
                            <a:cs typeface="Calibri" panose="020F0502020204030204" pitchFamily="34" charset="0"/>
                            <a:sym typeface="Symbol" pitchFamily="18" charset="2"/>
                          </a:rPr>
                          <m:t>,</m:t>
                        </m:r>
                        <m:r>
                          <a:rPr lang="en-US" sz="2400" b="0" i="1" smtClean="0">
                            <a:latin typeface="Cambria Math" panose="02040503050406030204" pitchFamily="18" charset="0"/>
                            <a:cs typeface="Calibri" panose="020F0502020204030204" pitchFamily="34" charset="0"/>
                            <a:sym typeface="Symbol" pitchFamily="18" charset="2"/>
                          </a:rPr>
                          <m:t>𝑛</m:t>
                        </m:r>
                      </m:e>
                    </m:d>
                    <m:r>
                      <a:rPr lang="en-US" sz="2400" b="0" i="1"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rPr>
                  <a:t>, then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𝑛𝑣</m:t>
                    </m:r>
                    <m:r>
                      <a:rPr lang="en-US" sz="2400" b="0" i="1" smtClean="0">
                        <a:latin typeface="Cambria Math" panose="02040503050406030204" pitchFamily="18" charset="0"/>
                        <a:cs typeface="Calibri" panose="020F0502020204030204" pitchFamily="34" charset="0"/>
                      </a:rPr>
                      <m:t>=1 </m:t>
                    </m:r>
                  </m:oMath>
                </a14:m>
                <a:r>
                  <a:rPr lang="en-US" sz="2400" dirty="0">
                    <a:latin typeface="Calibri" panose="020F0502020204030204" pitchFamily="34" charset="0"/>
                    <a:cs typeface="Calibri" panose="020F0502020204030204" pitchFamily="34" charset="0"/>
                  </a:rPr>
                  <a:t>with </a:t>
                </a:r>
                <a14:m>
                  <m:oMath xmlns:m="http://schemas.openxmlformats.org/officeDocument/2006/math">
                    <m:r>
                      <a:rPr lang="en-US" sz="2400" b="0" i="1" smtClean="0">
                        <a:latin typeface="Cambria Math" panose="02040503050406030204" pitchFamily="18" charset="0"/>
                        <a:cs typeface="Calibri" panose="020F0502020204030204" pitchFamily="34" charset="0"/>
                      </a:rPr>
                      <m:t>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𝑣</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400" dirty="0">
                    <a:latin typeface="Calibri" panose="020F0502020204030204" pitchFamily="34" charset="0"/>
                    <a:cs typeface="Calibri" panose="020F0502020204030204" pitchFamily="34" charset="0"/>
                  </a:rPr>
                  <a:t>. Put </a:t>
                </a:r>
                <a14:m>
                  <m:oMath xmlns:m="http://schemas.openxmlformats.org/officeDocument/2006/math">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𝑢𝑏</m:t>
                    </m:r>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=1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b="0" i="1" smtClean="0">
                        <a:latin typeface="Cambria Math" panose="02040503050406030204" pitchFamily="18" charset="0"/>
                        <a:cs typeface="Calibri" panose="020F0502020204030204" pitchFamily="34" charset="0"/>
                      </a:rPr>
                      <m:t>𝑎𝑢𝑏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the equation has no solution.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solve </a:t>
                </a:r>
                <a14:m>
                  <m:oMath xmlns:m="http://schemas.openxmlformats.org/officeDocument/2006/math">
                    <m:f>
                      <m:fPr>
                        <m:ctrlPr>
                          <a:rPr lang="en-US" sz="240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𝑎</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𝑏</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 </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𝑛</m:t>
                            </m:r>
                          </m:num>
                          <m:den>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den>
                        </m:f>
                      </m:e>
                    </m:d>
                    <m:r>
                      <a:rPr lang="en-US" sz="2400" b="0" i="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this yields a solution.</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2057400"/>
                <a:ext cx="8534400" cy="3886200"/>
              </a:xfrm>
              <a:blipFill>
                <a:blip r:embed="rId2"/>
                <a:stretch>
                  <a:fillRect l="-1190" t="-3257"/>
                </a:stretch>
              </a:blipFill>
            </p:spPr>
            <p:txBody>
              <a:bodyPr/>
              <a:lstStyle/>
              <a:p>
                <a:r>
                  <a:rPr lang="en-US">
                    <a:noFill/>
                  </a:rPr>
                  <a:t> </a:t>
                </a:r>
              </a:p>
            </p:txBody>
          </p:sp>
        </mc:Fallback>
      </mc:AlternateContent>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0"/>
            <a:ext cx="7772400" cy="1143000"/>
          </a:xfrm>
        </p:spPr>
        <p:txBody>
          <a:bodyPr/>
          <a:lstStyle/>
          <a:p>
            <a:r>
              <a:rPr lang="en-US" sz="3600"/>
              <a:t>Solving Congruence Example mod </a:t>
            </a:r>
            <a:r>
              <a:rPr lang="en-US" sz="3600" err="1"/>
              <a:t>n</a:t>
            </a:r>
            <a:endParaRPr lang="en-US" sz="3600"/>
          </a:p>
        </p:txBody>
      </p:sp>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304800" y="2133600"/>
                <a:ext cx="8458200" cy="4038600"/>
              </a:xfrm>
            </p:spPr>
            <p:txBody>
              <a:bodyPr/>
              <a:lstStyle/>
              <a:p>
                <a:pPr>
                  <a:lnSpc>
                    <a:spcPct val="95000"/>
                  </a:lnSpc>
                </a:pPr>
                <a:r>
                  <a:rPr lang="en-US" sz="2400" dirty="0"/>
                  <a:t>Solve 3x=2 (mod 55)</a:t>
                </a:r>
              </a:p>
              <a:p>
                <a:pPr lvl="1">
                  <a:lnSpc>
                    <a:spcPct val="95000"/>
                  </a:lnSpc>
                </a:pPr>
                <a:r>
                  <a:rPr lang="en-US" sz="2400" dirty="0"/>
                  <a:t>3(-18)+55(1)=1</a:t>
                </a:r>
              </a:p>
              <a:p>
                <a:pPr lvl="1">
                  <a:lnSpc>
                    <a:spcPct val="95000"/>
                  </a:lnSpc>
                </a:pPr>
                <a:r>
                  <a:rPr lang="en-US" sz="2400" dirty="0"/>
                  <a:t>3(-18)=3(55-18)=3(37)=1 (mod 55)</a:t>
                </a:r>
              </a:p>
              <a:p>
                <a:pPr lvl="1">
                  <a:lnSpc>
                    <a:spcPct val="95000"/>
                  </a:lnSpc>
                </a:pPr>
                <a:r>
                  <a:rPr lang="en-US" sz="2400" dirty="0"/>
                  <a:t>3(37x2)= 2 (mod 55)</a:t>
                </a:r>
              </a:p>
              <a:p>
                <a:pPr lvl="1">
                  <a:lnSpc>
                    <a:spcPct val="95000"/>
                  </a:lnSpc>
                </a:pPr>
                <a:r>
                  <a:rPr lang="en-US" sz="2400" dirty="0"/>
                  <a:t>So ,74= 19 (mod 55) is a solution: </a:t>
                </a:r>
                <a14:m>
                  <m:oMath xmlns:m="http://schemas.openxmlformats.org/officeDocument/2006/math">
                    <m:r>
                      <a:rPr lang="en-US" sz="2400" i="1" dirty="0" smtClean="0">
                        <a:latin typeface="Cambria Math" panose="02040503050406030204" pitchFamily="18" charset="0"/>
                      </a:rPr>
                      <m:t>3</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19=57=2 (</m:t>
                    </m:r>
                    <m:r>
                      <a:rPr lang="en-US" sz="2400" i="1" dirty="0" smtClean="0">
                        <a:latin typeface="Cambria Math" panose="02040503050406030204" pitchFamily="18" charset="0"/>
                      </a:rPr>
                      <m:t>𝑚𝑜𝑑</m:t>
                    </m:r>
                    <m:r>
                      <a:rPr lang="en-US" sz="2400" i="1" dirty="0" smtClean="0">
                        <a:latin typeface="Cambria Math" panose="02040503050406030204" pitchFamily="18" charset="0"/>
                      </a:rPr>
                      <m:t> 55)</m:t>
                    </m:r>
                  </m:oMath>
                </a14:m>
                <a:endParaRPr lang="en-US" sz="2400" dirty="0"/>
              </a:p>
              <a:p>
                <a:pPr lvl="1">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304800" y="2133600"/>
                <a:ext cx="8458200" cy="4038600"/>
              </a:xfrm>
              <a:blipFill>
                <a:blip r:embed="rId2"/>
                <a:stretch>
                  <a:fillRect l="-1049" t="-156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18</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dirty="0"/>
              <a:t>A little group theory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228600" y="1524000"/>
                <a:ext cx="8610600" cy="4419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A group,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is a set with an operation (usually written as multiplication) such that:</a:t>
                </a: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∗1=1∗</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dirty="0">
                        <a:latin typeface="Cambria Math" panose="02040503050406030204" pitchFamily="18" charset="0"/>
                        <a:cs typeface="Calibri" panose="020F0502020204030204" pitchFamily="34" charset="0"/>
                        <a:sym typeface="Symbol" pitchFamily="18" charset="2"/>
                      </a:rPr>
                      <m:t>∗</m:t>
                    </m:r>
                    <m:sSup>
                      <m:sSupPr>
                        <m:ctrlPr>
                          <a:rPr lang="en-US" sz="2400" i="1" dirty="0">
                            <a:latin typeface="Cambria Math" panose="02040503050406030204" pitchFamily="18" charset="0"/>
                            <a:cs typeface="Calibri" panose="020F0502020204030204" pitchFamily="34" charset="0"/>
                            <a:sym typeface="Symbol" pitchFamily="18" charset="2"/>
                          </a:rPr>
                        </m:ctrlPr>
                      </m:sSupPr>
                      <m:e>
                        <m:r>
                          <a:rPr lang="en-US" sz="2400" i="1" dirty="0">
                            <a:latin typeface="Cambria Math" panose="02040503050406030204" pitchFamily="18" charset="0"/>
                            <a:cs typeface="Calibri" panose="020F0502020204030204" pitchFamily="34" charset="0"/>
                            <a:sym typeface="Symbol" pitchFamily="18" charset="2"/>
                          </a:rPr>
                          <m:t>𝑎</m:t>
                        </m:r>
                      </m:e>
                      <m:sup>
                        <m:r>
                          <a:rPr lang="en-US" sz="2400" i="1" dirty="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subgroup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group.</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Lagrange’s Theorem: if S is a subgroup of a finite group G, then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𝑠𝑎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oMath>
                </a14:m>
                <a:r>
                  <a:rPr lang="en-US" sz="2000" dirty="0">
                    <a:latin typeface="Calibri" panose="020F0502020204030204" pitchFamily="34" charset="0"/>
                    <a:cs typeface="Calibri" panose="020F0502020204030204" pitchFamily="34" charset="0"/>
                    <a:sym typeface="Symbol" pitchFamily="18" charset="2"/>
                  </a:rPr>
                  <a:t> is called a coset</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𝑆𝑏</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𝑆</m:t>
                    </m:r>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0" smtClean="0">
                        <a:latin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cs typeface="Calibri" panose="020F0502020204030204" pitchFamily="34" charset="0"/>
                        <a:sym typeface="Symbol" pitchFamily="18" charset="2"/>
                      </a:rPr>
                      <m:t>Sa</m:t>
                    </m:r>
                  </m:oMath>
                </a14:m>
                <a:r>
                  <a:rPr lang="en-US" sz="2000" dirty="0">
                    <a:latin typeface="Calibri" panose="020F0502020204030204" pitchFamily="34" charset="0"/>
                    <a:cs typeface="Calibri" panose="020F0502020204030204" pitchFamily="34" charset="0"/>
                    <a:sym typeface="Symbol" pitchFamily="18" charset="2"/>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is a its cosets.</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(cyclic groups):</a:t>
                </a:r>
              </a:p>
              <a:p>
                <a:pPr lvl="1">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𝑗</m:t>
                    </m:r>
                    <m:r>
                      <a:rPr lang="en-US" sz="2400" i="1" dirty="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𝑔</m:t>
                        </m:r>
                      </m:e>
                      <m:sup>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𝑗</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6</m:t>
                    </m:r>
                    <m:r>
                      <a:rPr lang="en-US" sz="2400" i="1" dirty="0">
                        <a:latin typeface="Cambria Math" panose="02040503050406030204" pitchFamily="18" charset="0"/>
                        <a:cs typeface="Calibri" panose="020F0502020204030204" pitchFamily="34" charset="0"/>
                        <a:sym typeface="Symbol" pitchFamily="18" charset="2"/>
                      </a:rPr>
                      <m:t>= {1,</m:t>
                    </m:r>
                    <m:r>
                      <a:rPr lang="en-US" sz="2400" i="1" dirty="0">
                        <a:latin typeface="Cambria Math" panose="02040503050406030204" pitchFamily="18" charset="0"/>
                        <a:cs typeface="Calibri" panose="020F0502020204030204" pitchFamily="34" charset="0"/>
                        <a:sym typeface="Symbol" pitchFamily="18" charset="2"/>
                      </a:rPr>
                      <m:t>𝑔</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5</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{1}, </m:t>
                    </m:r>
                    <m:r>
                      <a:rPr lang="en-US" sz="2400" i="1" dirty="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are all subgroups of C</a:t>
                </a:r>
                <a:r>
                  <a:rPr lang="en-US" sz="2400" baseline="-25000" dirty="0">
                    <a:latin typeface="Calibri" panose="020F0502020204030204" pitchFamily="34" charset="0"/>
                    <a:cs typeface="Calibri" panose="020F0502020204030204" pitchFamily="34" charset="0"/>
                    <a:sym typeface="Symbol" pitchFamily="18" charset="2"/>
                  </a:rPr>
                  <a:t>6</a:t>
                </a:r>
                <a:r>
                  <a:rPr lang="en-US" sz="2400" dirty="0">
                    <a:latin typeface="Calibri" panose="020F0502020204030204" pitchFamily="34" charset="0"/>
                    <a:cs typeface="Calibri" panose="020F0502020204030204" pitchFamily="34" charset="0"/>
                    <a:sym typeface="Symbol" pitchFamily="18" charset="2"/>
                  </a:rPr>
                  <a:t>.  Note that 1|6, 3|6 and 2|6.</a:t>
                </a:r>
              </a:p>
              <a:p>
                <a:pPr>
                  <a:lnSpc>
                    <a:spcPct val="80000"/>
                  </a:lnSpc>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228600" y="1524000"/>
                <a:ext cx="8610600" cy="4419600"/>
              </a:xfrm>
              <a:blipFill>
                <a:blip r:embed="rId2"/>
                <a:stretch>
                  <a:fillRect l="-1180" t="-3152" b="-6877"/>
                </a:stretch>
              </a:blipFill>
            </p:spPr>
            <p:txBody>
              <a:bodyPr/>
              <a:lstStyle/>
              <a:p>
                <a:r>
                  <a:rPr lang="en-US">
                    <a:noFill/>
                  </a:rPr>
                  <a:t> </a:t>
                </a:r>
              </a:p>
            </p:txBody>
          </p:sp>
        </mc:Fallback>
      </mc:AlternateContent>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19</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Multiplicative group mod </a:t>
            </a:r>
            <a:r>
              <a:rPr lang="en-US" sz="3600" err="1"/>
              <a:t>p</a:t>
            </a:r>
            <a:endParaRPr lang="en-US" sz="3600"/>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133600"/>
                <a:ext cx="7772400" cy="2971800"/>
              </a:xfrm>
            </p:spPr>
            <p:txBody>
              <a:bodyPr/>
              <a:lstStyle/>
              <a:p>
                <a:pPr>
                  <a:lnSpc>
                    <a:spcPct val="80000"/>
                  </a:lnSpc>
                </a:pPr>
                <a14:m>
                  <m:oMath xmlns:m="http://schemas.openxmlformats.org/officeDocument/2006/math">
                    <m:sSubSup>
                      <m:sSubSupPr>
                        <m:ctrlPr>
                          <a:rPr lang="en-US" sz="2400" i="1" smtClean="0">
                            <a:latin typeface="Cambria Math" panose="02040503050406030204" pitchFamily="18" charset="0"/>
                            <a:sym typeface="Symbol" pitchFamily="18" charset="2"/>
                          </a:rPr>
                        </m:ctrlPr>
                      </m:sSubSupPr>
                      <m:e>
                        <m:r>
                          <a:rPr lang="en-US" sz="240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up>
                        <m:r>
                          <a:rPr lang="en-US" sz="2400" b="0" i="1" smtClean="0">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sSub>
                      <m:sSubPr>
                        <m:ctrlPr>
                          <a:rPr lang="en-US" sz="2400" b="0" i="1" smtClean="0">
                            <a:latin typeface="Cambria Math" panose="02040503050406030204" pitchFamily="18" charset="0"/>
                            <a:sym typeface="Symbol" pitchFamily="18" charset="2"/>
                          </a:rPr>
                        </m:ctrlPr>
                      </m:sSubPr>
                      <m:e>
                        <m:r>
                          <a:rPr lang="el-GR"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Sub>
                    <m:r>
                      <a:rPr lang="en-US" sz="2400" b="0" i="1" smtClean="0">
                        <a:latin typeface="Cambria Math" panose="02040503050406030204" pitchFamily="18" charset="0"/>
                        <a:sym typeface="Symbol" pitchFamily="18" charset="2"/>
                      </a:rPr>
                      <m:t> −{0}</m:t>
                    </m:r>
                  </m:oMath>
                </a14:m>
                <a:r>
                  <a:rPr lang="en-US" sz="2400" dirty="0">
                    <a:sym typeface="Symbol" pitchFamily="18" charset="2"/>
                  </a:rPr>
                  <a:t> is the multiplicative group </a:t>
                </a:r>
                <a14:m>
                  <m:oMath xmlns:m="http://schemas.openxmlformats.org/officeDocument/2006/math">
                    <m:r>
                      <a:rPr lang="en-US" sz="2400" i="1" dirty="0" smtClean="0">
                        <a:latin typeface="Cambria Math" panose="02040503050406030204" pitchFamily="18" charset="0"/>
                        <a:sym typeface="Symbol" pitchFamily="18" charset="2"/>
                      </a:rPr>
                      <m:t>𝑚𝑜𝑑</m:t>
                    </m:r>
                    <m:r>
                      <a:rPr lang="en-US" sz="2400" i="1" dirty="0" smtClean="0">
                        <a:latin typeface="Cambria Math" panose="02040503050406030204" pitchFamily="18" charset="0"/>
                        <a:sym typeface="Symbol" pitchFamily="18" charset="2"/>
                      </a:rPr>
                      <m:t> </m:t>
                    </m:r>
                    <m:r>
                      <a:rPr lang="en-US" sz="2400" i="1" dirty="0" smtClean="0">
                        <a:latin typeface="Cambria Math" panose="02040503050406030204" pitchFamily="18" charset="0"/>
                        <a:sym typeface="Symbol" pitchFamily="18" charset="2"/>
                      </a:rPr>
                      <m:t>𝑝</m:t>
                    </m:r>
                  </m:oMath>
                </a14:m>
                <a:r>
                  <a:rPr lang="en-US" sz="2400" dirty="0">
                    <a:sym typeface="Symbol" pitchFamily="18" charset="2"/>
                  </a:rPr>
                  <a:t>.</a:t>
                </a:r>
              </a:p>
              <a:p>
                <a:pPr>
                  <a:lnSpc>
                    <a:spcPct val="80000"/>
                  </a:lnSpc>
                </a:pP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b="0" i="1" smtClean="0">
                            <a:latin typeface="Cambria Math" panose="02040503050406030204" pitchFamily="18" charset="0"/>
                            <a:sym typeface="Symbol" pitchFamily="18" charset="2"/>
                          </a:rPr>
                          <m:t>|</m:t>
                        </m:r>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oMath>
                </a14:m>
                <a:endParaRPr lang="en-US" sz="2400" dirty="0">
                  <a:sym typeface="Symbol" pitchFamily="18" charset="2"/>
                </a:endParaRPr>
              </a:p>
              <a:p>
                <a:pPr>
                  <a:lnSpc>
                    <a:spcPct val="80000"/>
                  </a:lnSpc>
                </a:pPr>
                <a:r>
                  <a:rPr lang="en-US" sz="2400" dirty="0">
                    <a:sym typeface="Symbol" pitchFamily="18" charset="2"/>
                  </a:rPr>
                  <a:t>So, if </a:t>
                </a:r>
                <a14:m>
                  <m:oMath xmlns:m="http://schemas.openxmlformats.org/officeDocument/2006/math">
                    <m:r>
                      <m:rPr>
                        <m:sty m:val="p"/>
                      </m:rPr>
                      <a:rPr lang="en-US" sz="2400" b="0" i="0" smtClean="0">
                        <a:latin typeface="Cambria Math" panose="02040503050406030204" pitchFamily="18" charset="0"/>
                        <a:sym typeface="Symbol" pitchFamily="18" charset="2"/>
                      </a:rPr>
                      <m:t>a</m:t>
                    </m:r>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 </m:t>
                    </m:r>
                    <m:sSup>
                      <m:sSupPr>
                        <m:ctrlPr>
                          <a:rPr lang="en-US" sz="2400" b="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𝑎</m:t>
                        </m:r>
                      </m:e>
                      <m:sup>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m:t>
                    </m:r>
                  </m:oMath>
                </a14:m>
                <a:endParaRPr lang="en-US" sz="2400" dirty="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A theorem (we won’t prove it) is that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is a cyclic group.  The generators are called primitive elements</a:t>
                </a:r>
                <a:r>
                  <a:rPr lang="en-US" sz="2400" dirty="0">
                    <a:sym typeface="Symbol" pitchFamily="18" charset="2"/>
                  </a:rPr>
                  <a:t>.</a:t>
                </a:r>
              </a:p>
              <a:p>
                <a:pPr>
                  <a:lnSpc>
                    <a:spcPct val="80000"/>
                  </a:lnSpc>
                </a:pPr>
                <a:r>
                  <a:rPr lang="en-US" sz="24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is even (unless p=2),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always has a subgroup of order </a:t>
                </a:r>
                <a14:m>
                  <m:oMath xmlns:m="http://schemas.openxmlformats.org/officeDocument/2006/math">
                    <m:f>
                      <m:fPr>
                        <m:ctrlPr>
                          <a:rPr lang="en-US" sz="2400" i="1" smtClean="0">
                            <a:latin typeface="Cambria Math" panose="02040503050406030204" pitchFamily="18" charset="0"/>
                            <a:sym typeface="Symbol" pitchFamily="18" charset="2"/>
                          </a:rPr>
                        </m:ctrlPr>
                      </m:fPr>
                      <m:num>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num>
                      <m:den>
                        <m:r>
                          <a:rPr lang="en-US" sz="2400" b="0" i="1" smtClean="0">
                            <a:latin typeface="Cambria Math" panose="02040503050406030204" pitchFamily="18" charset="0"/>
                            <a:sym typeface="Symbol" pitchFamily="18" charset="2"/>
                          </a:rPr>
                          <m:t>2</m:t>
                        </m:r>
                      </m:den>
                    </m:f>
                  </m:oMath>
                </a14:m>
                <a:r>
                  <a:rPr lang="en-US" sz="2400" dirty="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133600"/>
                <a:ext cx="7772400" cy="2971800"/>
              </a:xfrm>
              <a:blipFill>
                <a:blip r:embed="rId2"/>
                <a:stretch>
                  <a:fillRect l="-1305" t="-3830" r="-816"/>
                </a:stretch>
              </a:blipFill>
            </p:spPr>
            <p:txBody>
              <a:bodyPr/>
              <a:lstStyle/>
              <a:p>
                <a:r>
                  <a:rPr lang="en-US">
                    <a:noFill/>
                  </a:rPr>
                  <a:t> </a:t>
                </a:r>
              </a:p>
            </p:txBody>
          </p:sp>
        </mc:Fallback>
      </mc:AlternateContent>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Slide Number Placeholder 5"/>
          <p:cNvSpPr>
            <a:spLocks noGrp="1"/>
          </p:cNvSpPr>
          <p:nvPr>
            <p:ph type="sldNum" sz="quarter" idx="12"/>
          </p:nvPr>
        </p:nvSpPr>
        <p:spPr>
          <a:noFill/>
        </p:spPr>
        <p:txBody>
          <a:bodyPr/>
          <a:lstStyle/>
          <a:p>
            <a:fld id="{17C6DF42-9BFD-44FB-ADC9-F70C439E957C}" type="slidenum">
              <a:rPr lang="en-US" smtClean="0"/>
              <a:pPr/>
              <a:t>2</a:t>
            </a:fld>
            <a:endParaRPr lang="en-US"/>
          </a:p>
        </p:txBody>
      </p:sp>
      <p:sp>
        <p:nvSpPr>
          <p:cNvPr id="22532" name="Rectangle 2"/>
          <p:cNvSpPr>
            <a:spLocks noGrp="1" noChangeArrowheads="1"/>
          </p:cNvSpPr>
          <p:nvPr>
            <p:ph type="title"/>
          </p:nvPr>
        </p:nvSpPr>
        <p:spPr>
          <a:xfrm>
            <a:off x="228600" y="152400"/>
            <a:ext cx="8610600" cy="762000"/>
          </a:xfrm>
        </p:spPr>
        <p:txBody>
          <a:bodyPr/>
          <a:lstStyle/>
          <a:p>
            <a:r>
              <a:rPr lang="en-US" sz="3600"/>
              <a:t>Public Key (Asymmetric) Cryptosystems</a:t>
            </a:r>
          </a:p>
        </p:txBody>
      </p:sp>
      <p:sp>
        <p:nvSpPr>
          <p:cNvPr id="22533" name="Rectangle 3"/>
          <p:cNvSpPr>
            <a:spLocks noGrp="1" noChangeArrowheads="1"/>
          </p:cNvSpPr>
          <p:nvPr>
            <p:ph type="body" idx="1"/>
          </p:nvPr>
        </p:nvSpPr>
        <p:spPr>
          <a:xfrm>
            <a:off x="381000" y="2133600"/>
            <a:ext cx="8382000" cy="3810000"/>
          </a:xfrm>
        </p:spPr>
        <p:txBody>
          <a:bodyPr/>
          <a:lstStyle/>
          <a:p>
            <a:pPr>
              <a:lnSpc>
                <a:spcPct val="80000"/>
              </a:lnSpc>
            </a:pPr>
            <a:r>
              <a:rPr lang="en-US" sz="2000" dirty="0">
                <a:latin typeface="Calibri" panose="020F0502020204030204" pitchFamily="34" charset="0"/>
                <a:cs typeface="Calibri" panose="020F0502020204030204" pitchFamily="34" charset="0"/>
              </a:rPr>
              <a:t>An asymmetric cipher is a pair of key </a:t>
            </a:r>
            <a:r>
              <a:rPr lang="en-US" sz="2000" dirty="0" err="1">
                <a:latin typeface="Calibri" panose="020F0502020204030204" pitchFamily="34" charset="0"/>
                <a:cs typeface="Calibri" panose="020F0502020204030204" pitchFamily="34" charset="0"/>
              </a:rPr>
              <a:t>dependant</a:t>
            </a:r>
            <a:r>
              <a:rPr lang="en-US" sz="2000" dirty="0">
                <a:latin typeface="Calibri" panose="020F0502020204030204" pitchFamily="34" charset="0"/>
                <a:cs typeface="Calibri" panose="020F0502020204030204" pitchFamily="34" charset="0"/>
              </a:rPr>
              <a:t> maps,  (E(PK,-), 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based on related keys (PK,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E(</a:t>
            </a:r>
            <a:r>
              <a:rPr lang="en-US" sz="2000" dirty="0" err="1">
                <a:latin typeface="Calibri" panose="020F0502020204030204" pitchFamily="34" charset="0"/>
                <a:cs typeface="Calibri" panose="020F0502020204030204" pitchFamily="34" charset="0"/>
              </a:rPr>
              <a:t>PK,x</a:t>
            </a:r>
            <a:r>
              <a:rPr lang="en-US" sz="2000" dirty="0">
                <a:latin typeface="Calibri" panose="020F0502020204030204" pitchFamily="34" charset="0"/>
                <a:cs typeface="Calibri" panose="020F0502020204030204" pitchFamily="34" charset="0"/>
              </a:rPr>
              <a:t>))=x, for all x.</a:t>
            </a:r>
          </a:p>
          <a:p>
            <a:pPr>
              <a:lnSpc>
                <a:spcPct val="80000"/>
              </a:lnSpc>
            </a:pPr>
            <a:r>
              <a:rPr lang="en-US" sz="2000" dirty="0">
                <a:latin typeface="Calibri" panose="020F0502020204030204" pitchFamily="34" charset="0"/>
                <a:cs typeface="Calibri" panose="020F0502020204030204" pitchFamily="34" charset="0"/>
              </a:rPr>
              <a:t>PK is called the public key.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is called the private key.  </a:t>
            </a:r>
          </a:p>
          <a:p>
            <a:pPr>
              <a:lnSpc>
                <a:spcPct val="80000"/>
              </a:lnSpc>
            </a:pPr>
            <a:r>
              <a:rPr lang="en-US" sz="2000" dirty="0">
                <a:latin typeface="Calibri" panose="020F0502020204030204" pitchFamily="34" charset="0"/>
                <a:cs typeface="Calibri" panose="020F0502020204030204" pitchFamily="34" charset="0"/>
              </a:rPr>
              <a:t>Given PK it is infeasible to compute </a:t>
            </a:r>
            <a:r>
              <a:rPr lang="en-US" sz="2000" dirty="0" err="1">
                <a:latin typeface="Calibri" panose="020F0502020204030204" pitchFamily="34" charset="0"/>
                <a:cs typeface="Calibri" panose="020F0502020204030204" pitchFamily="34" charset="0"/>
              </a:rPr>
              <a:t>pK</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and infeasible to compute x given y= E(PK, x).</a:t>
            </a:r>
          </a:p>
          <a:p>
            <a:pPr>
              <a:lnSpc>
                <a:spcPct val="80000"/>
              </a:lnSpc>
            </a:pPr>
            <a:endParaRPr lang="en-US" sz="2400" dirty="0">
              <a:latin typeface="Calibri" panose="020F0502020204030204" pitchFamily="34" charset="0"/>
              <a:cs typeface="Calibri" panose="020F0502020204030204" pitchFamily="34" charset="0"/>
            </a:endParaRPr>
          </a:p>
          <a:p>
            <a:pPr>
              <a:lnSpc>
                <a:spcPct val="80000"/>
              </a:lnSpc>
              <a:buNone/>
            </a:pPr>
            <a:r>
              <a:rPr lang="en-US" sz="1800" dirty="0">
                <a:latin typeface="Calibri" panose="020F0502020204030204" pitchFamily="34" charset="0"/>
                <a:cs typeface="Calibri" panose="020F0502020204030204" pitchFamily="34" charset="0"/>
              </a:rPr>
              <a:t>     Diffie, Hellman, Ellis, Cocks, Williamson. Diffie and Hellman, "New Directions</a:t>
            </a:r>
          </a:p>
          <a:p>
            <a:pPr>
              <a:lnSpc>
                <a:spcPct val="80000"/>
              </a:lnSpc>
              <a:buNone/>
            </a:pPr>
            <a:r>
              <a:rPr lang="en-US" sz="1800" dirty="0">
                <a:latin typeface="Calibri" panose="020F0502020204030204" pitchFamily="34" charset="0"/>
                <a:cs typeface="Calibri" panose="020F0502020204030204" pitchFamily="34" charset="0"/>
              </a:rPr>
              <a:t>     in Cryptography“, IEEE Trans on IT 11/1976.  CESG work in 1/70-74.</a:t>
            </a:r>
            <a:endParaRPr lang="en-US" sz="2000" dirty="0">
              <a:latin typeface="Calibri" panose="020F0502020204030204" pitchFamily="34" charset="0"/>
              <a:cs typeface="Calibri" panose="020F0502020204030204" pitchFamily="34" charset="0"/>
            </a:endParaRPr>
          </a:p>
          <a:p>
            <a:pPr>
              <a:lnSpc>
                <a:spcPct val="80000"/>
              </a:lnSpc>
            </a:pPr>
            <a:endParaRPr lang="en-US" sz="2400"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20</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Primitive roots mod </a:t>
            </a:r>
            <a:r>
              <a:rPr lang="en-US" sz="3600" err="1"/>
              <a:t>p</a:t>
            </a:r>
            <a:endParaRPr lang="en-US" sz="3600"/>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1371600"/>
                <a:ext cx="8534400" cy="2776451"/>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Wilson’s theorem: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buNone/>
                </a:pPr>
                <a:r>
                  <a:rPr lang="en-US" sz="2400" dirty="0">
                    <a:latin typeface="Calibri" panose="020F0502020204030204" pitchFamily="34" charset="0"/>
                    <a:cs typeface="Calibri" panose="020F0502020204030204" pitchFamily="34" charset="0"/>
                    <a:sym typeface="Symbol" pitchFamily="18" charset="2"/>
                  </a:rPr>
                  <a:t>Proof:  The size of the multiplicative group,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is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&lt;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𝑖</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=1,….&gt;=</m:t>
                    </m:r>
                    <m:r>
                      <a:rPr lang="en-US" sz="2400" i="1" dirty="0">
                        <a:latin typeface="Cambria Math" panose="02040503050406030204" pitchFamily="18" charset="0"/>
                        <a:cs typeface="Calibri" panose="020F0502020204030204" pitchFamily="34" charset="0"/>
                        <a:sym typeface="Symbol" pitchFamily="18" charset="2"/>
                      </a:rPr>
                      <m:t>𝑆</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subgroup of the multiplicative group. </a:t>
                </a:r>
              </a:p>
              <a:p>
                <a:pPr marL="457200" lvl="1" indent="0">
                  <a:lnSpc>
                    <a:spcPct val="80000"/>
                  </a:lnSpc>
                  <a:spcBef>
                    <a:spcPts val="200"/>
                  </a:spcBef>
                  <a:buNone/>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smallest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≧1: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𝑡</m:t>
                        </m:r>
                      </m:sup>
                    </m:sSup>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By Lagrange,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d>
                      <m:dPr>
                        <m:ctrlPr>
                          <a:rPr lang="en-US" sz="2400" b="0" i="1" dirty="0" smtClean="0">
                            <a:latin typeface="Cambria Math" panose="02040503050406030204" pitchFamily="18" charset="0"/>
                            <a:cs typeface="Calibri" panose="020F0502020204030204" pitchFamily="34" charset="0"/>
                            <a:sym typeface="Symbol" pitchFamily="18" charset="2"/>
                          </a:rPr>
                        </m:ctrlPr>
                      </m:dPr>
                      <m:e>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e>
                    </m:d>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Generators of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are also called primitive roots.  Primitive roots are “irreducible” solutions to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𝑥</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err="1">
                    <a:latin typeface="Calibri" panose="020F0502020204030204" pitchFamily="34" charset="0"/>
                    <a:cs typeface="Calibri" panose="020F0502020204030204" pitchFamily="34" charset="0"/>
                    <a:sym typeface="Symbol" pitchFamily="18" charset="2"/>
                  </a:rPr>
                  <a:t>Example:For</a:t>
                </a:r>
                <a:r>
                  <a:rPr lang="en-US" sz="2400" dirty="0">
                    <a:latin typeface="Calibri" panose="020F0502020204030204" pitchFamily="34" charset="0"/>
                    <a:cs typeface="Calibri" panose="020F0502020204030204" pitchFamily="34" charset="0"/>
                    <a:sym typeface="Symbol" pitchFamily="18" charset="2"/>
                  </a:rPr>
                  <a:t>  p=11, 2 is a primitive root</a:t>
                </a:r>
              </a:p>
              <a:p>
                <a:pPr>
                  <a:lnSpc>
                    <a:spcPct val="80000"/>
                  </a:lnSpc>
                  <a:buNone/>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1371600"/>
                <a:ext cx="8534400" cy="2776451"/>
              </a:xfrm>
              <a:blipFill>
                <a:blip r:embed="rId2"/>
                <a:stretch>
                  <a:fillRect l="-1189" t="-5023" r="-1189"/>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707611790"/>
              </p:ext>
            </p:extLst>
          </p:nvPr>
        </p:nvGraphicFramePr>
        <p:xfrm>
          <a:off x="1080655"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dirty="0"/>
                        <a:t>2</a:t>
                      </a:r>
                      <a:r>
                        <a:rPr lang="en-US" baseline="30000" dirty="0"/>
                        <a:t>i </a:t>
                      </a:r>
                      <a:r>
                        <a:rPr lang="en-US" baseline="0" dirty="0"/>
                        <a:t>(mod 11)</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1</a:t>
                      </a:r>
                    </a:p>
                  </a:txBody>
                  <a:tcPr/>
                </a:tc>
                <a:tc>
                  <a:txBody>
                    <a:bodyPr/>
                    <a:lstStyle/>
                    <a:p>
                      <a:pPr algn="r"/>
                      <a:r>
                        <a:rPr lang="en-US"/>
                        <a:t>2</a:t>
                      </a:r>
                    </a:p>
                  </a:txBody>
                  <a:tcPr/>
                </a:tc>
                <a:extLst>
                  <a:ext uri="{0D108BD9-81ED-4DB2-BD59-A6C34878D82A}">
                    <a16:rowId xmlns:a16="http://schemas.microsoft.com/office/drawing/2014/main" val="10001"/>
                  </a:ext>
                </a:extLst>
              </a:tr>
              <a:tr h="370840">
                <a:tc>
                  <a:txBody>
                    <a:bodyPr/>
                    <a:lstStyle/>
                    <a:p>
                      <a:pPr algn="r"/>
                      <a:r>
                        <a:rPr lang="en-US"/>
                        <a:t>2</a:t>
                      </a:r>
                    </a:p>
                  </a:txBody>
                  <a:tcPr/>
                </a:tc>
                <a:tc>
                  <a:txBody>
                    <a:bodyPr/>
                    <a:lstStyle/>
                    <a:p>
                      <a:pPr algn="r"/>
                      <a:r>
                        <a:rPr lang="en-US"/>
                        <a:t>4</a:t>
                      </a:r>
                    </a:p>
                  </a:txBody>
                  <a:tcPr/>
                </a:tc>
                <a:extLst>
                  <a:ext uri="{0D108BD9-81ED-4DB2-BD59-A6C34878D82A}">
                    <a16:rowId xmlns:a16="http://schemas.microsoft.com/office/drawing/2014/main" val="10002"/>
                  </a:ext>
                </a:extLst>
              </a:tr>
              <a:tr h="370840">
                <a:tc>
                  <a:txBody>
                    <a:bodyPr/>
                    <a:lstStyle/>
                    <a:p>
                      <a:pPr algn="r"/>
                      <a:r>
                        <a:rPr lang="en-US"/>
                        <a:t>3</a:t>
                      </a:r>
                    </a:p>
                  </a:txBody>
                  <a:tcPr/>
                </a:tc>
                <a:tc>
                  <a:txBody>
                    <a:bodyPr/>
                    <a:lstStyle/>
                    <a:p>
                      <a:pPr algn="r"/>
                      <a:r>
                        <a:rPr lang="en-US"/>
                        <a:t>8</a:t>
                      </a:r>
                    </a:p>
                  </a:txBody>
                  <a:tcPr/>
                </a:tc>
                <a:extLst>
                  <a:ext uri="{0D108BD9-81ED-4DB2-BD59-A6C34878D82A}">
                    <a16:rowId xmlns:a16="http://schemas.microsoft.com/office/drawing/2014/main" val="10003"/>
                  </a:ext>
                </a:extLst>
              </a:tr>
              <a:tr h="370840">
                <a:tc>
                  <a:txBody>
                    <a:bodyPr/>
                    <a:lstStyle/>
                    <a:p>
                      <a:pPr algn="r"/>
                      <a:r>
                        <a:rPr lang="en-US"/>
                        <a:t>4</a:t>
                      </a:r>
                    </a:p>
                  </a:txBody>
                  <a:tcPr/>
                </a:tc>
                <a:tc>
                  <a:txBody>
                    <a:bodyPr/>
                    <a:lstStyle/>
                    <a:p>
                      <a:pPr algn="r"/>
                      <a:r>
                        <a:rPr lang="en-US"/>
                        <a:t>5</a:t>
                      </a:r>
                      <a:r>
                        <a:rPr lang="en-US" baseline="0"/>
                        <a:t> (=16)</a:t>
                      </a:r>
                      <a:endParaRPr lang="en-US"/>
                    </a:p>
                  </a:txBody>
                  <a:tcPr/>
                </a:tc>
                <a:extLst>
                  <a:ext uri="{0D108BD9-81ED-4DB2-BD59-A6C34878D82A}">
                    <a16:rowId xmlns:a16="http://schemas.microsoft.com/office/drawing/2014/main" val="10004"/>
                  </a:ext>
                </a:extLst>
              </a:tr>
              <a:tr h="370840">
                <a:tc>
                  <a:txBody>
                    <a:bodyPr/>
                    <a:lstStyle/>
                    <a:p>
                      <a:pPr algn="r"/>
                      <a:r>
                        <a:rPr lang="en-US"/>
                        <a:t>5</a:t>
                      </a:r>
                    </a:p>
                  </a:txBody>
                  <a:tcPr/>
                </a:tc>
                <a:tc>
                  <a:txBody>
                    <a:bodyPr/>
                    <a:lstStyle/>
                    <a:p>
                      <a:pPr algn="r"/>
                      <a:r>
                        <a:rPr lang="en-US" dirty="0"/>
                        <a:t>10</a:t>
                      </a:r>
                    </a:p>
                  </a:txBody>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30294189"/>
              </p:ext>
            </p:extLst>
          </p:nvPr>
        </p:nvGraphicFramePr>
        <p:xfrm>
          <a:off x="4419600"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a:t>2</a:t>
                      </a:r>
                      <a:r>
                        <a:rPr lang="en-US" baseline="30000"/>
                        <a:t>i </a:t>
                      </a:r>
                      <a:r>
                        <a:rPr lang="en-US" baseline="0"/>
                        <a:t>(mod 11)</a:t>
                      </a:r>
                      <a:endParaRPr lang="en-US" baseline="30000"/>
                    </a:p>
                  </a:txBody>
                  <a:tcPr/>
                </a:tc>
                <a:extLst>
                  <a:ext uri="{0D108BD9-81ED-4DB2-BD59-A6C34878D82A}">
                    <a16:rowId xmlns:a16="http://schemas.microsoft.com/office/drawing/2014/main" val="10000"/>
                  </a:ext>
                </a:extLst>
              </a:tr>
              <a:tr h="370840">
                <a:tc>
                  <a:txBody>
                    <a:bodyPr/>
                    <a:lstStyle/>
                    <a:p>
                      <a:pPr algn="r"/>
                      <a:r>
                        <a:rPr lang="en-US"/>
                        <a:t>6</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t>9 (=20)</a:t>
                      </a:r>
                    </a:p>
                  </a:txBody>
                  <a:tcPr/>
                </a:tc>
                <a:extLst>
                  <a:ext uri="{0D108BD9-81ED-4DB2-BD59-A6C34878D82A}">
                    <a16:rowId xmlns:a16="http://schemas.microsoft.com/office/drawing/2014/main" val="10001"/>
                  </a:ext>
                </a:extLst>
              </a:tr>
              <a:tr h="370840">
                <a:tc>
                  <a:txBody>
                    <a:bodyPr/>
                    <a:lstStyle/>
                    <a:p>
                      <a:pPr algn="r"/>
                      <a:r>
                        <a:rPr lang="en-US"/>
                        <a:t>7</a:t>
                      </a:r>
                    </a:p>
                  </a:txBody>
                  <a:tcPr/>
                </a:tc>
                <a:tc>
                  <a:txBody>
                    <a:bodyPr/>
                    <a:lstStyle/>
                    <a:p>
                      <a:pPr algn="r"/>
                      <a:r>
                        <a:rPr lang="en-US"/>
                        <a:t>7</a:t>
                      </a:r>
                    </a:p>
                  </a:txBody>
                  <a:tcPr/>
                </a:tc>
                <a:extLst>
                  <a:ext uri="{0D108BD9-81ED-4DB2-BD59-A6C34878D82A}">
                    <a16:rowId xmlns:a16="http://schemas.microsoft.com/office/drawing/2014/main" val="10002"/>
                  </a:ext>
                </a:extLst>
              </a:tr>
              <a:tr h="370840">
                <a:tc>
                  <a:txBody>
                    <a:bodyPr/>
                    <a:lstStyle/>
                    <a:p>
                      <a:pPr algn="r"/>
                      <a:r>
                        <a:rPr lang="en-US"/>
                        <a:t>8</a:t>
                      </a:r>
                    </a:p>
                  </a:txBody>
                  <a:tcPr/>
                </a:tc>
                <a:tc>
                  <a:txBody>
                    <a:bodyPr/>
                    <a:lstStyle/>
                    <a:p>
                      <a:pPr algn="r"/>
                      <a:r>
                        <a:rPr lang="en-US"/>
                        <a:t>3</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a:t>6</a:t>
                      </a:r>
                    </a:p>
                  </a:txBody>
                  <a:tcPr/>
                </a:tc>
                <a:extLst>
                  <a:ext uri="{0D108BD9-81ED-4DB2-BD59-A6C34878D82A}">
                    <a16:rowId xmlns:a16="http://schemas.microsoft.com/office/drawing/2014/main" val="10004"/>
                  </a:ext>
                </a:extLst>
              </a:tr>
              <a:tr h="370840">
                <a:tc>
                  <a:txBody>
                    <a:bodyPr/>
                    <a:lstStyle/>
                    <a:p>
                      <a:pPr algn="r"/>
                      <a:r>
                        <a:rPr lang="en-US"/>
                        <a:t>10</a:t>
                      </a:r>
                    </a:p>
                  </a:txBody>
                  <a:tcPr/>
                </a:tc>
                <a:tc>
                  <a:txBody>
                    <a:bodyPr/>
                    <a:lstStyle/>
                    <a:p>
                      <a:pPr algn="r"/>
                      <a:r>
                        <a:rPr lang="en-US" dirty="0"/>
                        <a:t>1</a:t>
                      </a:r>
                    </a:p>
                  </a:txBody>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21</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76200"/>
                <a:ext cx="7772400" cy="914400"/>
              </a:xfrm>
            </p:spPr>
            <p:txBody>
              <a:bodyPr/>
              <a:lstStyle/>
              <a:p>
                <a:r>
                  <a:rPr lang="en-US" sz="3600" dirty="0"/>
                  <a:t>Composite moduli and </a:t>
                </a:r>
                <a14:m>
                  <m:oMath xmlns:m="http://schemas.openxmlformats.org/officeDocument/2006/math">
                    <m:r>
                      <a:rPr lang="en-US" sz="3600" i="1" smtClean="0">
                        <a:latin typeface="Cambria Math" panose="02040503050406030204" pitchFamily="18" charset="0"/>
                        <a:ea typeface="Cambria Math" panose="02040503050406030204" pitchFamily="18" charset="0"/>
                      </a:rPr>
                      <m:t>𝜑</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𝑛</m:t>
                    </m:r>
                    <m:r>
                      <a:rPr lang="en-US" sz="3600" b="0" i="1" smtClean="0">
                        <a:latin typeface="Cambria Math" panose="02040503050406030204" pitchFamily="18" charset="0"/>
                        <a:ea typeface="Cambria Math" panose="02040503050406030204" pitchFamily="18" charset="0"/>
                      </a:rPr>
                      <m:t>)</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762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1600200"/>
                <a:ext cx="8458200" cy="4495800"/>
              </a:xfrm>
            </p:spPr>
            <p:txBody>
              <a:bodyPr/>
              <a:lstStyle/>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={0&lt;</m:t>
                    </m:r>
                    <m:r>
                      <a:rPr lang="en-US" sz="2400" i="1" dirty="0">
                        <a:latin typeface="Cambria Math" panose="02040503050406030204" pitchFamily="18" charset="0"/>
                        <a:cs typeface="Calibri" panose="020F0502020204030204" pitchFamily="34" charset="0"/>
                        <a:sym typeface="Symbol" pitchFamily="18" charset="2"/>
                      </a:rPr>
                      <m:t>𝑥</m:t>
                    </m:r>
                    <m:r>
                      <a:rPr lang="en-US" sz="2400" i="1" dirty="0">
                        <a:latin typeface="Cambria Math" panose="02040503050406030204" pitchFamily="18" charset="0"/>
                        <a:cs typeface="Calibri" panose="020F0502020204030204" pitchFamily="34" charset="0"/>
                        <a:sym typeface="Symbol" pitchFamily="18" charset="2"/>
                      </a:rPr>
                      <m:t>&lt;</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𝑥</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p>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oMath>
                </a14:m>
                <a:r>
                  <a:rPr lang="en-US" sz="2400" dirty="0">
                    <a:latin typeface="Calibri" panose="020F0502020204030204" pitchFamily="34" charset="0"/>
                    <a:cs typeface="Calibri" panose="020F0502020204030204" pitchFamily="34" charset="0"/>
                    <a:sym typeface="Symbol" pitchFamily="18" charset="2"/>
                  </a:rPr>
                  <a:t> is a multiplicative group:</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𝑦</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𝑎𝑦</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Wingdings"/>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𝑘𝑛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b="0" i="0"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𝑠𝑜</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Now, since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is  finite,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r>
                      <a:rPr lang="en-US" sz="2000" i="1" baseline="30000"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m:t>
                    </m:r>
                    <m:r>
                      <a:rPr lang="en-US" sz="2000" i="1" baseline="30000" dirty="0" err="1">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for some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𝑗</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&gt;</m:t>
                    </m:r>
                    <m:r>
                      <a:rPr lang="en-US" sz="2000" i="1" dirty="0">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sSup>
                      <m:sSupPr>
                        <m:ctrlPr>
                          <a:rPr lang="en-US" sz="2000" b="0" i="1" dirty="0" smtClean="0">
                            <a:latin typeface="Cambria Math" panose="02040503050406030204" pitchFamily="18" charset="0"/>
                            <a:cs typeface="Calibri" panose="020F0502020204030204" pitchFamily="34" charset="0"/>
                            <a:sym typeface="Wingdings"/>
                          </a:rPr>
                        </m:ctrlPr>
                      </m:sSupPr>
                      <m:e>
                        <m:r>
                          <a:rPr lang="en-US" sz="2000" b="0" i="1" dirty="0" smtClean="0">
                            <a:latin typeface="Cambria Math" panose="02040503050406030204" pitchFamily="18" charset="0"/>
                            <a:cs typeface="Calibri" panose="020F0502020204030204" pitchFamily="34" charset="0"/>
                            <a:sym typeface="Wingdings"/>
                          </a:rPr>
                          <m:t>𝑥</m:t>
                        </m:r>
                      </m:e>
                      <m:sup>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b="0" i="1" dirty="0" smtClean="0">
                            <a:latin typeface="Cambria Math" panose="02040503050406030204" pitchFamily="18" charset="0"/>
                            <a:cs typeface="Calibri" panose="020F0502020204030204" pitchFamily="34" charset="0"/>
                            <a:sym typeface="Wingdings"/>
                          </a:rPr>
                          <m:t>𝑗</m:t>
                        </m:r>
                      </m:sup>
                    </m:sSup>
                    <m:r>
                      <a:rPr lang="en-US" sz="2000" i="1" dirty="0" smtClean="0">
                        <a:latin typeface="Cambria Math" panose="02040503050406030204" pitchFamily="18" charset="0"/>
                        <a:cs typeface="Calibri" panose="020F0502020204030204" pitchFamily="34" charset="0"/>
                        <a:sym typeface="Wingdings"/>
                      </a:rPr>
                      <m:t>=1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by the cancellation property.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sup>
                    </m:sSup>
                    <m:r>
                      <a:rPr lang="en-US" sz="2000" i="1" dirty="0">
                        <a:latin typeface="Cambria Math" panose="02040503050406030204" pitchFamily="18" charset="0"/>
                        <a:cs typeface="Calibri" panose="020F0502020204030204" pitchFamily="34" charset="0"/>
                        <a:sym typeface="Wingdings"/>
                      </a:rPr>
                      <m:t>=1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r>
                          <a:rPr lang="en-US" sz="2000" b="0" i="1" dirty="0" smtClean="0">
                            <a:latin typeface="Cambria Math" panose="02040503050406030204" pitchFamily="18" charset="0"/>
                            <a:cs typeface="Calibri" panose="020F0502020204030204" pitchFamily="34" charset="0"/>
                            <a:sym typeface="Wingdings"/>
                          </a:rPr>
                          <m:t>−1</m:t>
                        </m:r>
                      </m:sup>
                    </m:sSup>
                  </m:oMath>
                </a14:m>
                <a:r>
                  <a:rPr lang="en-US" sz="2000" dirty="0">
                    <a:latin typeface="Calibri" panose="020F0502020204030204" pitchFamily="34" charset="0"/>
                    <a:cs typeface="Calibri" panose="020F0502020204030204" pitchFamily="34" charset="0"/>
                    <a:sym typeface="Wingdings"/>
                  </a:rPr>
                  <a:t>is the inverse 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oMath>
                </a14:m>
                <a:r>
                  <a:rPr lang="en-US" sz="2000" dirty="0">
                    <a:latin typeface="Calibri" panose="020F0502020204030204" pitchFamily="34" charset="0"/>
                    <a:cs typeface="Calibri" panose="020F0502020204030204" pitchFamily="34" charset="0"/>
                    <a:sym typeface="Wingdings"/>
                  </a:rPr>
                  <a:t>.</a:t>
                </a: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b="0" i="1" smtClean="0">
                            <a:latin typeface="Cambria Math" panose="02040503050406030204" pitchFamily="18" charset="0"/>
                            <a:ea typeface="Cambria Math" panose="02040503050406030204" pitchFamily="18" charset="0"/>
                            <a:sym typeface="Symbol" pitchFamily="18" charset="2"/>
                          </a:rPr>
                        </m:ctrlPr>
                      </m:sSubSupPr>
                      <m:e>
                        <m:r>
                          <a:rPr lang="en-US"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ea typeface="Cambria Math" panose="02040503050406030204" pitchFamily="18" charset="0"/>
                            <a:sym typeface="Symbol" pitchFamily="18" charset="2"/>
                          </a:rPr>
                          <m:t>𝑛</m:t>
                        </m:r>
                      </m:sub>
                      <m:sup>
                        <m:r>
                          <a:rPr lang="en-US" sz="2400" b="0" i="1" smtClean="0">
                            <a:latin typeface="Cambria Math" panose="02040503050406030204" pitchFamily="18" charset="0"/>
                            <a:ea typeface="Cambria Math" panose="02040503050406030204" pitchFamily="18" charset="0"/>
                            <a:sym typeface="Symbol" pitchFamily="18" charset="2"/>
                          </a:rPr>
                          <m:t>∗</m:t>
                        </m:r>
                      </m:sup>
                    </m:sSubSup>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sSubSup>
                      <m:sSubSupPr>
                        <m:ctrlPr>
                          <a:rPr lang="en-US" sz="2400" i="1">
                            <a:latin typeface="Cambria Math" panose="02040503050406030204" pitchFamily="18" charset="0"/>
                            <a:ea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ea typeface="Cambria Math" panose="02040503050406030204" pitchFamily="18" charset="0"/>
                            <a:sym typeface="Symbol" pitchFamily="18" charset="2"/>
                          </a:rPr>
                          <m:t>𝑛</m:t>
                        </m:r>
                      </m:sub>
                      <m:sup>
                        <m:r>
                          <a:rPr lang="en-US" sz="2400" i="1">
                            <a:latin typeface="Cambria Math" panose="02040503050406030204" pitchFamily="18" charset="0"/>
                            <a:ea typeface="Cambria Math" panose="02040503050406030204" pitchFamily="18" charset="0"/>
                            <a:sym typeface="Symbol" pitchFamily="18" charset="2"/>
                          </a:rPr>
                          <m:t>∗</m:t>
                        </m:r>
                      </m:sup>
                    </m:sSubSup>
                    <m:r>
                      <a:rPr lang="en-US" sz="2400" i="1" dirty="0" smtClean="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r>
                      <a:rPr lang="en-US" sz="2400" b="0" i="1" dirty="0" smtClean="0">
                        <a:latin typeface="Cambria Math" panose="02040503050406030204" pitchFamily="18" charset="0"/>
                        <a:sym typeface="Symbol" pitchFamily="18" charset="2"/>
                      </a:rPr>
                      <m:t>=1 </m:t>
                    </m:r>
                    <m:d>
                      <m:dPr>
                        <m:ctrlPr>
                          <a:rPr lang="en-US" sz="2400" b="0" i="1" dirty="0" smtClean="0">
                            <a:latin typeface="Cambria Math" panose="02040503050406030204" pitchFamily="18" charset="0"/>
                            <a:sym typeface="Symbol" pitchFamily="18" charset="2"/>
                          </a:rPr>
                        </m:ctrlPr>
                      </m:dPr>
                      <m:e>
                        <m:r>
                          <a:rPr lang="en-US" sz="2400" b="0" i="1" dirty="0" smtClean="0">
                            <a:latin typeface="Cambria Math" panose="02040503050406030204" pitchFamily="18" charset="0"/>
                            <a:sym typeface="Symbol" pitchFamily="18" charset="2"/>
                          </a:rPr>
                          <m:t>𝑚𝑜𝑑</m:t>
                        </m:r>
                        <m:r>
                          <a:rPr lang="en-US" sz="2400" b="0" i="1" dirty="0" smtClean="0">
                            <a:latin typeface="Cambria Math" panose="02040503050406030204" pitchFamily="18" charset="0"/>
                            <a:sym typeface="Symbol" pitchFamily="18" charset="2"/>
                          </a:rPr>
                          <m:t> </m:t>
                        </m:r>
                        <m:r>
                          <a:rPr lang="en-US" sz="2400" b="0" i="1" dirty="0" smtClean="0">
                            <a:latin typeface="Cambria Math" panose="02040503050406030204" pitchFamily="18" charset="0"/>
                            <a:sym typeface="Symbol" pitchFamily="18" charset="2"/>
                          </a:rPr>
                          <m:t>𝑛</m:t>
                        </m:r>
                      </m:e>
                    </m:d>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n=p,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𝑝</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and this is just Wilson’s theorem.</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d>
                      <m:dPr>
                        <m:ctrlPr>
                          <a:rPr lang="en-US" sz="2400" b="0" i="1" smtClean="0">
                            <a:latin typeface="Cambria Math" panose="02040503050406030204" pitchFamily="18" charset="0"/>
                            <a:sym typeface="Symbol" pitchFamily="18" charset="2"/>
                          </a:rPr>
                        </m:ctrlPr>
                      </m:dPr>
                      <m:e>
                        <m:r>
                          <a:rPr lang="en-US" sz="2400" b="0" i="1" smtClean="0">
                            <a:latin typeface="Cambria Math" panose="02040503050406030204" pitchFamily="18" charset="0"/>
                            <a:sym typeface="Symbol" pitchFamily="18" charset="2"/>
                          </a:rPr>
                          <m:t>𝑎</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𝑏</m:t>
                        </m:r>
                      </m:e>
                    </m:d>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ab</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l-GR" sz="2400" b="0" i="1" smtClean="0">
                        <a:latin typeface="Cambria Math" panose="02040503050406030204" pitchFamily="18" charset="0"/>
                        <a:ea typeface="Cambria Math" panose="02040503050406030204" pitchFamily="18" charset="0"/>
                        <a:sym typeface="Symbol" pitchFamily="18" charset="2"/>
                      </a:rPr>
                      <m:t>φ</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𝑎</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𝑏</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p>
              <a:p>
                <a:pPr marL="400050" lvl="1" indent="0">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𝑏𝑦</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𝑖</m:t>
                        </m:r>
                      </m:sub>
                    </m:sSub>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𝑖</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𝑎𝑖𝑏𝑦</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𝑎𝑖</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By the CRT,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is unique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𝑎𝑏</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further,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There are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such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oMath>
                </a14:m>
                <a:r>
                  <a:rPr lang="en-US" sz="2000" dirty="0">
                    <a:latin typeface="Calibri" panose="020F0502020204030204" pitchFamily="34" charset="0"/>
                    <a:cs typeface="Calibri" panose="020F0502020204030204" pitchFamily="34" charset="0"/>
                    <a:sym typeface="Symbol" pitchFamily="18" charset="2"/>
                  </a:rPr>
                  <a:t>  so </a:t>
                </a:r>
                <a14:m>
                  <m:oMath xmlns:m="http://schemas.openxmlformats.org/officeDocument/2006/math">
                    <m:d>
                      <m:dPr>
                        <m:begChr m:val="|"/>
                        <m:endChr m:val="|"/>
                        <m:ctrlPr>
                          <a:rPr lang="en-US" sz="2000" b="0" i="1" smtClean="0">
                            <a:latin typeface="Cambria Math" panose="02040503050406030204" pitchFamily="18" charset="0"/>
                            <a:sym typeface="Symbol" pitchFamily="18" charset="2"/>
                          </a:rPr>
                        </m:ctrlPr>
                      </m:dPr>
                      <m:e>
                        <m:sSubSup>
                          <m:sSubSupPr>
                            <m:ctrlPr>
                              <a:rPr lang="en-US" sz="2000" b="0" i="1" smtClean="0">
                                <a:latin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sym typeface="Symbol" pitchFamily="18" charset="2"/>
                              </a:rPr>
                              <m:t>𝑎𝑏</m:t>
                            </m:r>
                          </m:sub>
                          <m:sup>
                            <m:r>
                              <a:rPr lang="en-US" sz="2000" b="0" i="1" smtClean="0">
                                <a:latin typeface="Cambria Math" panose="02040503050406030204" pitchFamily="18" charset="0"/>
                                <a:sym typeface="Symbol" pitchFamily="18" charset="2"/>
                              </a:rPr>
                              <m:t>∗</m:t>
                            </m:r>
                          </m:sup>
                        </m:sSubSup>
                      </m:e>
                    </m:d>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𝑏</m:t>
                    </m:r>
                    <m:r>
                      <a:rPr lang="en-US" sz="2000" b="0" i="1" smtClean="0">
                        <a:latin typeface="Cambria Math" panose="02040503050406030204" pitchFamily="18" charset="0"/>
                        <a:ea typeface="Cambria Math" panose="02040503050406030204" pitchFamily="18"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1600200"/>
                <a:ext cx="8458200" cy="4495800"/>
              </a:xfrm>
              <a:blipFill>
                <a:blip r:embed="rId3"/>
                <a:stretch>
                  <a:fillRect l="-1048" t="-2535" r="-1347"/>
                </a:stretch>
              </a:blipFill>
            </p:spPr>
            <p:txBody>
              <a:bodyPr/>
              <a:lstStyle/>
              <a:p>
                <a:r>
                  <a:rPr lang="en-US">
                    <a:noFill/>
                  </a:rPr>
                  <a:t> </a:t>
                </a:r>
              </a:p>
            </p:txBody>
          </p:sp>
        </mc:Fallback>
      </mc:AlternateContent>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Slide Number Placeholder 5"/>
          <p:cNvSpPr>
            <a:spLocks noGrp="1"/>
          </p:cNvSpPr>
          <p:nvPr>
            <p:ph type="sldNum" sz="quarter" idx="12"/>
          </p:nvPr>
        </p:nvSpPr>
        <p:spPr>
          <a:noFill/>
        </p:spPr>
        <p:txBody>
          <a:bodyPr/>
          <a:lstStyle/>
          <a:p>
            <a:fld id="{C50E0417-FC86-451D-9564-6C343BE933F7}" type="slidenum">
              <a:rPr lang="en-US" smtClean="0"/>
              <a:pPr/>
              <a:t>22</a:t>
            </a:fld>
            <a:endParaRPr lang="en-US"/>
          </a:p>
        </p:txBody>
      </p:sp>
      <mc:AlternateContent xmlns:mc="http://schemas.openxmlformats.org/markup-compatibility/2006" xmlns:a14="http://schemas.microsoft.com/office/drawing/2010/main">
        <mc:Choice Requires="a14">
          <p:sp>
            <p:nvSpPr>
              <p:cNvPr id="30724" name="Rectangle 2"/>
              <p:cNvSpPr>
                <a:spLocks noGrp="1" noChangeArrowheads="1"/>
              </p:cNvSpPr>
              <p:nvPr>
                <p:ph type="title"/>
              </p:nvPr>
            </p:nvSpPr>
            <p:spPr>
              <a:xfrm>
                <a:off x="685800" y="152400"/>
                <a:ext cx="7772400" cy="838200"/>
              </a:xfrm>
            </p:spPr>
            <p:txBody>
              <a:bodyPr/>
              <a:lstStyle/>
              <a:p>
                <a:r>
                  <a:rPr lang="en-US" sz="3600" dirty="0"/>
                  <a:t>The Multiplicative Group </a:t>
                </a:r>
                <a14:m>
                  <m:oMath xmlns:m="http://schemas.openxmlformats.org/officeDocument/2006/math">
                    <m:r>
                      <a:rPr lang="en-US" sz="3600" i="1" dirty="0" smtClean="0">
                        <a:latin typeface="Cambria Math" panose="02040503050406030204" pitchFamily="18" charset="0"/>
                      </a:rPr>
                      <m:t>(</m:t>
                    </m:r>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r>
                      <a:rPr lang="en-US" sz="3600" i="1" dirty="0" smtClean="0">
                        <a:latin typeface="Cambria Math" panose="02040503050406030204" pitchFamily="18" charset="0"/>
                      </a:rPr>
                      <m:t>)</m:t>
                    </m:r>
                  </m:oMath>
                </a14:m>
                <a:endParaRPr lang="en-US" sz="3600" dirty="0"/>
              </a:p>
            </p:txBody>
          </p:sp>
        </mc:Choice>
        <mc:Fallback xmlns="">
          <p:sp>
            <p:nvSpPr>
              <p:cNvPr id="30724" name="Rectangle 2"/>
              <p:cNvSpPr>
                <a:spLocks noGrp="1" noRot="1" noChangeAspect="1" noMove="1" noResize="1" noEditPoints="1" noAdjustHandles="1" noChangeArrowheads="1" noChangeShapeType="1" noTextEdit="1"/>
              </p:cNvSpPr>
              <p:nvPr>
                <p:ph type="title"/>
              </p:nvPr>
            </p:nvSpPr>
            <p:spPr>
              <a:xfrm>
                <a:off x="685800" y="152400"/>
                <a:ext cx="7772400" cy="838200"/>
              </a:xfrm>
              <a:blipFill>
                <a:blip r:embed="rId2"/>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25" name="Rectangle 3"/>
              <p:cNvSpPr>
                <a:spLocks noGrp="1" noChangeArrowheads="1"/>
              </p:cNvSpPr>
              <p:nvPr>
                <p:ph type="body" idx="1"/>
              </p:nvPr>
            </p:nvSpPr>
            <p:spPr>
              <a:xfrm>
                <a:off x="457200" y="2133600"/>
                <a:ext cx="8305800" cy="3048000"/>
              </a:xfrm>
            </p:spPr>
            <p:txBody>
              <a:bodyPr/>
              <a:lstStyle/>
              <a:p>
                <a:pPr marL="342900" lvl="1" indent="-342900">
                  <a:lnSpc>
                    <a:spcPct val="80000"/>
                  </a:lnSpc>
                  <a:spcBef>
                    <a:spcPts val="200"/>
                  </a:spcBef>
                  <a:buFontTx/>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Math1Mono" charset="2"/>
                      </a:rPr>
                      <m:t>𝜑</m:t>
                    </m:r>
                    <m:d>
                      <m:dPr>
                        <m:ctrlPr>
                          <a:rPr lang="en-US" sz="2400" b="0" i="1" smtClean="0">
                            <a:latin typeface="Cambria Math" panose="02040503050406030204" pitchFamily="18" charset="0"/>
                            <a:ea typeface="Cambria Math" panose="02040503050406030204" pitchFamily="18" charset="0"/>
                            <a:cs typeface="Math1Mono" charset="2"/>
                          </a:rPr>
                        </m:ctrlPr>
                      </m:d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sup>
                        </m:sSup>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−1</m:t>
                        </m:r>
                      </m:e>
                    </m:d>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r>
                          <a:rPr lang="en-US" sz="2400" b="0" i="1" smtClean="0">
                            <a:latin typeface="Cambria Math" panose="02040503050406030204" pitchFamily="18" charset="0"/>
                            <a:ea typeface="Cambria Math" panose="02040503050406030204" pitchFamily="18" charset="0"/>
                          </a:rPr>
                          <m:t>−1</m:t>
                        </m:r>
                      </m:sup>
                    </m:sSup>
                  </m:oMath>
                </a14:m>
                <a:endParaRPr lang="en-US" sz="2400" b="0" dirty="0">
                  <a:latin typeface="Calibri" panose="020F0502020204030204" pitchFamily="34" charset="0"/>
                  <a:ea typeface="Cambria Math" panose="02040503050406030204" pitchFamily="18" charset="0"/>
                  <a:cs typeface="Calibri" panose="020F0502020204030204" pitchFamily="34" charset="0"/>
                </a:endParaRPr>
              </a:p>
              <a:p>
                <a:pPr marL="342900" lvl="1" indent="-342900">
                  <a:lnSpc>
                    <a:spcPct val="80000"/>
                  </a:lnSpc>
                  <a:spcBef>
                    <a:spcPts val="200"/>
                  </a:spcBef>
                  <a:buFontTx/>
                  <a:buChar char="•"/>
                </a:pPr>
                <a:r>
                  <a:rPr lang="en-US" sz="2400" b="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 </m:t>
                    </m:r>
                    <m:nary>
                      <m:naryPr>
                        <m:chr m:val="∏"/>
                        <m:ctrlPr>
                          <a:rPr lang="en-US" sz="2400" b="0" i="1" smtClean="0">
                            <a:latin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=1</m:t>
                        </m:r>
                      </m:sub>
                      <m:sup>
                        <m:r>
                          <a:rPr lang="en-US" sz="2400" b="0" i="1" smtClean="0">
                            <a:latin typeface="Cambria Math" panose="02040503050406030204" pitchFamily="18" charset="0"/>
                            <a:sym typeface="Symbol" pitchFamily="18" charset="2"/>
                          </a:rPr>
                          <m:t>𝑘</m:t>
                        </m:r>
                      </m:sup>
                      <m:e>
                        <m:sSup>
                          <m:sSupPr>
                            <m:ctrlPr>
                              <a:rPr lang="en-US" sz="2400" b="0" i="1" smtClean="0">
                                <a:latin typeface="Cambria Math" panose="02040503050406030204" pitchFamily="18" charset="0"/>
                                <a:sym typeface="Symbol" pitchFamily="18" charset="2"/>
                              </a:rPr>
                            </m:ctrlPr>
                          </m:sSupPr>
                          <m:e>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𝑝</m:t>
                                </m:r>
                              </m:e>
                              <m:sub>
                                <m:r>
                                  <a:rPr lang="en-US" sz="2400" b="0" i="1" smtClean="0">
                                    <a:latin typeface="Cambria Math" panose="02040503050406030204" pitchFamily="18" charset="0"/>
                                    <a:sym typeface="Symbol" pitchFamily="18" charset="2"/>
                                  </a:rPr>
                                  <m:t>𝑖</m:t>
                                </m:r>
                              </m:sub>
                            </m:sSub>
                          </m:e>
                          <m:sup>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𝑒</m:t>
                                </m:r>
                              </m:e>
                              <m:sub>
                                <m: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 </m:t>
                                </m:r>
                              </m:sub>
                            </m:sSub>
                          </m:sup>
                        </m:sSup>
                      </m:e>
                    </m:nary>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n-US" sz="2400" b="0" i="0" smtClean="0">
                        <a:latin typeface="Cambria Math" panose="02040503050406030204" pitchFamily="18" charset="0"/>
                        <a:ea typeface="Cambria Math" panose="02040503050406030204" pitchFamily="18" charset="0"/>
                        <a:sym typeface="Symbol" pitchFamily="18" charset="2"/>
                      </a:rPr>
                      <m:t>n</m:t>
                    </m:r>
                    <m:nary>
                      <m:naryPr>
                        <m:chr m:val="∏"/>
                        <m:ctrlPr>
                          <a:rPr lang="en-US" sz="2400" b="0" i="1" smtClean="0">
                            <a:latin typeface="Cambria Math" panose="02040503050406030204" pitchFamily="18" charset="0"/>
                            <a:ea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ea typeface="Cambria Math" panose="02040503050406030204" pitchFamily="18" charset="0"/>
                            <a:sym typeface="Symbol" pitchFamily="18" charset="2"/>
                          </a:rPr>
                          <m:t>𝑖</m:t>
                        </m:r>
                        <m:r>
                          <a:rPr lang="en-US" sz="2400" b="0" i="1" smtClean="0">
                            <a:latin typeface="Cambria Math" panose="02040503050406030204" pitchFamily="18" charset="0"/>
                            <a:ea typeface="Cambria Math" panose="02040503050406030204" pitchFamily="18" charset="0"/>
                            <a:sym typeface="Symbol" pitchFamily="18" charset="2"/>
                          </a:rPr>
                          <m:t>=1</m:t>
                        </m:r>
                      </m:sub>
                      <m:sup>
                        <m:r>
                          <a:rPr lang="en-US" sz="2400" b="0" i="1" smtClean="0">
                            <a:latin typeface="Cambria Math" panose="02040503050406030204" pitchFamily="18" charset="0"/>
                            <a:ea typeface="Cambria Math" panose="02040503050406030204" pitchFamily="18" charset="0"/>
                            <a:sym typeface="Symbol" pitchFamily="18" charset="2"/>
                          </a:rPr>
                          <m:t>𝑘</m:t>
                        </m:r>
                      </m:sup>
                      <m:e>
                        <m:r>
                          <a:rPr lang="en-US" sz="2400" b="0" i="1" smtClean="0">
                            <a:latin typeface="Cambria Math" panose="02040503050406030204" pitchFamily="18" charset="0"/>
                            <a:ea typeface="Cambria Math" panose="02040503050406030204" pitchFamily="18" charset="0"/>
                            <a:sym typeface="Symbol" pitchFamily="18" charset="2"/>
                          </a:rPr>
                          <m:t>(1−</m:t>
                        </m:r>
                        <m:f>
                          <m:fPr>
                            <m:ctrlPr>
                              <a:rPr lang="en-US" sz="2400" b="0" i="1" smtClean="0">
                                <a:latin typeface="Cambria Math" panose="02040503050406030204" pitchFamily="18" charset="0"/>
                                <a:ea typeface="Cambria Math" panose="02040503050406030204" pitchFamily="18" charset="0"/>
                                <a:sym typeface="Symbol" pitchFamily="18" charset="2"/>
                              </a:rPr>
                            </m:ctrlPr>
                          </m:fPr>
                          <m:num>
                            <m:r>
                              <a:rPr lang="en-US" sz="2400" b="0" i="1" smtClean="0">
                                <a:latin typeface="Cambria Math" panose="02040503050406030204" pitchFamily="18" charset="0"/>
                                <a:ea typeface="Cambria Math" panose="02040503050406030204" pitchFamily="18" charset="0"/>
                                <a:sym typeface="Symbol" pitchFamily="18" charset="2"/>
                              </a:rPr>
                              <m:t>1</m:t>
                            </m:r>
                          </m:num>
                          <m:den>
                            <m:sSub>
                              <m:sSubPr>
                                <m:ctrlPr>
                                  <a:rPr lang="en-US" sz="2400" b="0" i="1" smtClean="0">
                                    <a:latin typeface="Cambria Math" panose="02040503050406030204" pitchFamily="18" charset="0"/>
                                    <a:ea typeface="Cambria Math" panose="02040503050406030204" pitchFamily="18" charset="0"/>
                                    <a:sym typeface="Symbol" pitchFamily="18" charset="2"/>
                                  </a:rPr>
                                </m:ctrlPr>
                              </m:sSubPr>
                              <m:e>
                                <m:r>
                                  <a:rPr lang="en-US" sz="2400" b="0" i="1" smtClean="0">
                                    <a:latin typeface="Cambria Math" panose="02040503050406030204" pitchFamily="18" charset="0"/>
                                    <a:ea typeface="Cambria Math" panose="02040503050406030204" pitchFamily="18" charset="0"/>
                                    <a:sym typeface="Symbol" pitchFamily="18" charset="2"/>
                                  </a:rPr>
                                  <m:t>𝑝</m:t>
                                </m:r>
                              </m:e>
                              <m:sub>
                                <m:r>
                                  <a:rPr lang="en-US" sz="2400" b="0" i="1" smtClean="0">
                                    <a:latin typeface="Cambria Math" panose="02040503050406030204" pitchFamily="18" charset="0"/>
                                    <a:ea typeface="Cambria Math" panose="02040503050406030204" pitchFamily="18" charset="0"/>
                                    <a:sym typeface="Symbol" pitchFamily="18" charset="2"/>
                                  </a:rPr>
                                  <m:t>𝑖</m:t>
                                </m:r>
                              </m:sub>
                            </m:sSub>
                          </m:den>
                        </m:f>
                      </m:e>
                    </m:nary>
                  </m:oMath>
                </a14:m>
                <a:r>
                  <a:rPr lang="en-US" sz="2400" dirty="0">
                    <a:latin typeface="Calibri" panose="020F0502020204030204" pitchFamily="34" charset="0"/>
                    <a:cs typeface="Calibri" panose="020F0502020204030204" pitchFamily="34" charset="0"/>
                    <a:sym typeface="Symbol" pitchFamily="18" charset="2"/>
                  </a:rPr>
                  <a:t>) </a:t>
                </a:r>
              </a:p>
              <a:p>
                <a:pPr marL="400050" lvl="2" indent="0">
                  <a:lnSpc>
                    <a:spcPct val="80000"/>
                  </a:lnSpc>
                  <a:spcBef>
                    <a:spcPts val="200"/>
                  </a:spcBef>
                  <a:buNone/>
                </a:pPr>
                <a:r>
                  <a:rPr lang="en-US"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nary>
                          <m:naryPr>
                            <m:chr m:val="∏"/>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e>
                        </m:nary>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dirty="0">
                    <a:ea typeface="Cambria Math" panose="02040503050406030204" pitchFamily="18" charset="0"/>
                    <a:cs typeface="Calibri" panose="020F0502020204030204" pitchFamily="34" charset="0"/>
                    <a:sym typeface="Symbol" pitchFamily="18" charset="2"/>
                  </a:rPr>
                  <a:t> </a:t>
                </a:r>
                <a14:m>
                  <m:oMath xmlns:m="http://schemas.openxmlformats.org/officeDocument/2006/math">
                    <m:nary>
                      <m:naryPr>
                        <m:chr m:val="∏"/>
                        <m:ctrlP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nary>
                          <m:naryPr>
                            <m:chr m:val="∏"/>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e>
                        </m:nary>
                      </m:e>
                    </m:nary>
                  </m:oMath>
                </a14:m>
                <a:endParaRPr lang="en-US"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m:t>
                            </m:r>
                          </m:sup>
                        </m:sSubSup>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sym typeface="Wingdings" pitchFamily="2" charset="2"/>
                      </a:rPr>
                      <m:t> </m:t>
                    </m:r>
                    <m:sSup>
                      <m:sSupPr>
                        <m:ctrlPr>
                          <a:rPr lang="en-US" sz="2400" i="1" smtClean="0">
                            <a:latin typeface="Cambria Math" panose="02040503050406030204" pitchFamily="18" charset="0"/>
                            <a:sym typeface="Wingdings" pitchFamily="2" charset="2"/>
                          </a:rPr>
                        </m:ctrlPr>
                      </m:sSupPr>
                      <m:e>
                        <m:r>
                          <a:rPr lang="en-US" sz="2400" b="0" i="1" smtClean="0">
                            <a:latin typeface="Cambria Math" panose="02040503050406030204" pitchFamily="18" charset="0"/>
                            <a:sym typeface="Wingdings" pitchFamily="2" charset="2"/>
                          </a:rPr>
                          <m:t>𝑎</m:t>
                        </m:r>
                      </m:e>
                      <m:sup>
                        <m:r>
                          <a:rPr lang="en-US" sz="2400" i="1" smtClean="0">
                            <a:latin typeface="Cambria Math" panose="02040503050406030204" pitchFamily="18" charset="0"/>
                            <a:ea typeface="Cambria Math" panose="02040503050406030204" pitchFamily="18" charset="0"/>
                            <a:sym typeface="Wingdings" pitchFamily="2" charset="2"/>
                          </a:rPr>
                          <m:t>𝜑</m:t>
                        </m:r>
                        <m:r>
                          <a:rPr lang="en-US" sz="2400" b="0" i="1" smtClean="0">
                            <a:latin typeface="Cambria Math" panose="02040503050406030204" pitchFamily="18" charset="0"/>
                            <a:ea typeface="Cambria Math" panose="02040503050406030204" pitchFamily="18" charset="0"/>
                            <a:sym typeface="Wingdings" pitchFamily="2" charset="2"/>
                          </a:rPr>
                          <m:t>(</m:t>
                        </m:r>
                        <m:r>
                          <a:rPr lang="en-US" sz="2400" b="0" i="1" smtClean="0">
                            <a:latin typeface="Cambria Math" panose="02040503050406030204" pitchFamily="18" charset="0"/>
                            <a:ea typeface="Cambria Math" panose="02040503050406030204" pitchFamily="18" charset="0"/>
                            <a:sym typeface="Wingdings" pitchFamily="2" charset="2"/>
                          </a:rPr>
                          <m:t>𝑛</m:t>
                        </m:r>
                        <m:r>
                          <a:rPr lang="en-US" sz="2400" b="0" i="1" smtClean="0">
                            <a:latin typeface="Cambria Math" panose="02040503050406030204" pitchFamily="18" charset="0"/>
                            <a:ea typeface="Cambria Math" panose="02040503050406030204" pitchFamily="18" charset="0"/>
                            <a:sym typeface="Wingdings" pitchFamily="2" charset="2"/>
                          </a:rPr>
                          <m:t>)</m:t>
                        </m:r>
                      </m:sup>
                    </m:sSup>
                    <m:r>
                      <a:rPr lang="en-US" sz="2400" b="0" i="1" smtClean="0">
                        <a:latin typeface="Cambria Math" panose="02040503050406030204" pitchFamily="18" charset="0"/>
                        <a:sym typeface="Wingdings" pitchFamily="2" charset="2"/>
                      </a:rPr>
                      <m:t>=1 (</m:t>
                    </m:r>
                    <m:r>
                      <a:rPr lang="en-US" sz="2400" b="0" i="1" smtClean="0">
                        <a:latin typeface="Cambria Math" panose="02040503050406030204" pitchFamily="18" charset="0"/>
                        <a:sym typeface="Wingdings" pitchFamily="2" charset="2"/>
                      </a:rPr>
                      <m:t>𝑚𝑜𝑑</m:t>
                    </m:r>
                    <m:r>
                      <a:rPr lang="en-US" sz="2400" b="0" i="1" smtClean="0">
                        <a:latin typeface="Cambria Math" panose="02040503050406030204" pitchFamily="18" charset="0"/>
                        <a:sym typeface="Wingdings" pitchFamily="2" charset="2"/>
                      </a:rPr>
                      <m:t> </m:t>
                    </m:r>
                    <m:r>
                      <a:rPr lang="en-US" sz="2400" b="0" i="1" smtClean="0">
                        <a:latin typeface="Cambria Math" panose="02040503050406030204" pitchFamily="18" charset="0"/>
                        <a:sym typeface="Wingdings" pitchFamily="2" charset="2"/>
                      </a:rPr>
                      <m:t>𝑛</m:t>
                    </m:r>
                    <m:r>
                      <a:rPr lang="en-US" sz="2400" b="0" i="1" smtClean="0">
                        <a:latin typeface="Cambria Math" panose="02040503050406030204" pitchFamily="18" charset="0"/>
                        <a:sym typeface="Wingdings" pitchFamily="2" charset="2"/>
                      </a:rPr>
                      <m:t>)</m:t>
                    </m:r>
                  </m:oMath>
                </a14:m>
                <a:endParaRPr lang="en-US" sz="2400" dirty="0">
                  <a:latin typeface="Calibri" panose="020F0502020204030204" pitchFamily="34" charset="0"/>
                  <a:cs typeface="Calibri" panose="020F0502020204030204" pitchFamily="34" charset="0"/>
                </a:endParaRPr>
              </a:p>
              <a:p>
                <a:pPr lvl="1">
                  <a:spcBef>
                    <a:spcPts val="200"/>
                  </a:spcBef>
                  <a:buNone/>
                </a:pPr>
                <a:r>
                  <a:rPr lang="en-US" sz="2400" dirty="0">
                    <a:latin typeface="Calibri" panose="020F0502020204030204" pitchFamily="34" charset="0"/>
                    <a:cs typeface="Calibri" panose="020F0502020204030204" pitchFamily="34" charset="0"/>
                  </a:rPr>
                  <a:t>Proof:  </a:t>
                </a:r>
                <a14:m>
                  <m:oMath xmlns:m="http://schemas.openxmlformats.org/officeDocument/2006/math">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ℤ</m:t>
                            </m:r>
                          </m:e>
                          <m:sub>
                            <m:r>
                              <a:rPr lang="en-US" sz="2400" i="1">
                                <a:latin typeface="Cambria Math" panose="02040503050406030204" pitchFamily="18" charset="0"/>
                              </a:rPr>
                              <m:t>𝑛</m:t>
                            </m:r>
                          </m:sub>
                          <m:sup>
                            <m:r>
                              <a:rPr lang="en-US" sz="2400" i="1">
                                <a:latin typeface="Cambria Math" panose="02040503050406030204" pitchFamily="18" charset="0"/>
                              </a:rPr>
                              <m:t>∗</m:t>
                            </m:r>
                          </m:sup>
                        </m:sSubSup>
                      </m:e>
                    </m:d>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𝜑</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by Lagrange’s Theorem the size of the subgroup generated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oMath>
                </a14:m>
                <a:r>
                  <a:rPr lang="en-US" sz="2400" dirty="0">
                    <a:latin typeface="Calibri" panose="020F0502020204030204" pitchFamily="34" charset="0"/>
                    <a:cs typeface="Calibri" panose="020F0502020204030204" pitchFamily="34" charset="0"/>
                  </a:rPr>
                  <a:t>  is the smallest integer |a|, such that </a:t>
                </a:r>
                <a:r>
                  <a:rPr lang="en-US" sz="2400" dirty="0" err="1">
                    <a:latin typeface="Calibri" panose="020F0502020204030204" pitchFamily="34" charset="0"/>
                    <a:cs typeface="Calibri" panose="020F0502020204030204" pitchFamily="34" charset="0"/>
                  </a:rPr>
                  <a:t>a</a:t>
                </a:r>
                <a:r>
                  <a:rPr lang="en-US" sz="2400" baseline="30000" dirty="0" err="1">
                    <a:latin typeface="Calibri" panose="020F0502020204030204" pitchFamily="34" charset="0"/>
                    <a:cs typeface="Calibri" panose="020F0502020204030204" pitchFamily="34" charset="0"/>
                  </a:rPr>
                  <a:t>|a</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=1 divides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oMath>
                </a14:m>
                <a:r>
                  <a:rPr lang="en-US" sz="2400" dirty="0">
                    <a:latin typeface="Calibri" panose="020F0502020204030204" pitchFamily="34" charset="0"/>
                    <a:cs typeface="Calibri" panose="020F0502020204030204" pitchFamily="34" charset="0"/>
                  </a:rPr>
                  <a:t>. As a result,  </a:t>
                </a:r>
                <a14:m>
                  <m:oMath xmlns:m="http://schemas.openxmlformats.org/officeDocument/2006/math">
                    <m:sSup>
                      <m:sSupPr>
                        <m:ctrlPr>
                          <a:rPr lang="en-US" sz="240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i="1" smtClean="0">
                            <a:latin typeface="Cambria Math" panose="02040503050406030204" pitchFamily="18" charset="0"/>
                            <a:ea typeface="Cambria Math" panose="02040503050406030204" pitchFamily="18" charset="0"/>
                            <a:cs typeface="Calibri" panose="020F0502020204030204" pitchFamily="34" charset="0"/>
                          </a:rPr>
                          <m:t>𝜑</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𝑛</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m:t>
                    </m:r>
                    <m:sSup>
                      <m:sSupPr>
                        <m:ctrlPr>
                          <a:rPr lang="en-US" sz="2400" b="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b="0" i="1" smtClean="0">
                            <a:latin typeface="Cambria Math" panose="02040503050406030204" pitchFamily="18" charset="0"/>
                            <a:cs typeface="Calibri" panose="020F0502020204030204" pitchFamily="34" charset="0"/>
                          </a:rPr>
                          <m:t>𝑚</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a:p>
                <a:pPr lvl="1">
                  <a:buNone/>
                </a:pPr>
                <a:endParaRPr lang="en-US" sz="2000" dirty="0"/>
              </a:p>
            </p:txBody>
          </p:sp>
        </mc:Choice>
        <mc:Fallback xmlns="">
          <p:sp>
            <p:nvSpPr>
              <p:cNvPr id="30725" name="Rectangle 3"/>
              <p:cNvSpPr>
                <a:spLocks noGrp="1" noRot="1" noChangeAspect="1" noMove="1" noResize="1" noEditPoints="1" noAdjustHandles="1" noChangeArrowheads="1" noChangeShapeType="1" noTextEdit="1"/>
              </p:cNvSpPr>
              <p:nvPr>
                <p:ph type="body" idx="1"/>
              </p:nvPr>
            </p:nvSpPr>
            <p:spPr>
              <a:xfrm>
                <a:off x="457200" y="2133600"/>
                <a:ext cx="8305800" cy="3048000"/>
              </a:xfrm>
              <a:blipFill>
                <a:blip r:embed="rId3"/>
                <a:stretch>
                  <a:fillRect l="-1221" t="-9544" r="-916" b="-17427"/>
                </a:stretch>
              </a:blipFill>
            </p:spPr>
            <p:txBody>
              <a:bodyPr/>
              <a:lstStyle/>
              <a:p>
                <a:r>
                  <a:rPr lang="en-US">
                    <a:noFill/>
                  </a:rPr>
                  <a:t> </a:t>
                </a:r>
              </a:p>
            </p:txBody>
          </p:sp>
        </mc:Fallback>
      </mc:AlternateContent>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23</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For </a:t>
                </a:r>
                <a14:m>
                  <m:oMath xmlns:m="http://schemas.openxmlformats.org/officeDocument/2006/math">
                    <m:r>
                      <a:rPr lang="en-US" sz="3600" i="1" dirty="0" smtClean="0">
                        <a:latin typeface="Cambria Math" panose="02040503050406030204" pitchFamily="18" charset="0"/>
                      </a:rPr>
                      <m:t>𝑛</m:t>
                    </m:r>
                  </m:oMath>
                </a14:m>
                <a:r>
                  <a:rPr lang="en-US" sz="3600" dirty="0"/>
                  <a:t> composite, multiplicative group need not be cyclic</a:t>
                </a:r>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l="-1631" t="-24658" r="-3100" b="-383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23850" y="1588655"/>
                <a:ext cx="8496300" cy="1854200"/>
              </a:xfrm>
            </p:spPr>
            <p:txBody>
              <a:bodyPr/>
              <a:lstStyle/>
              <a:p>
                <a:pPr>
                  <a:lnSpc>
                    <a:spcPct val="80000"/>
                  </a:lnSpc>
                  <a:spcBef>
                    <a:spcPts val="200"/>
                  </a:spcBef>
                </a:pPr>
                <a14:m>
                  <m:oMath xmlns:m="http://schemas.openxmlformats.org/officeDocument/2006/math">
                    <m:sSup>
                      <m:sSupPr>
                        <m:ctrlPr>
                          <a:rPr lang="en-US" sz="240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𝑎</m:t>
                        </m:r>
                      </m:e>
                      <m:sup>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but there may be an </a:t>
                </a:r>
                <a14:m>
                  <m:oMath xmlns:m="http://schemas.openxmlformats.org/officeDocument/2006/math">
                    <m:r>
                      <a:rPr lang="en-US" sz="2400" b="0" i="1" smtClean="0">
                        <a:latin typeface="Cambria Math" panose="02040503050406030204" pitchFamily="18" charset="0"/>
                        <a:sym typeface="Symbol" pitchFamily="18" charset="2"/>
                      </a:rPr>
                      <m:t>𝑚</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with this property too.</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Thus, the multiplicative group may not be cyclic</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Example 1: </a:t>
                </a:r>
              </a:p>
              <a:p>
                <a:pPr lvl="1">
                  <a:lnSpc>
                    <a:spcPct val="80000"/>
                  </a:lnSpc>
                  <a:spcBef>
                    <a:spcPts val="200"/>
                  </a:spcBef>
                </a:pPr>
                <a14:m>
                  <m:oMath xmlns:m="http://schemas.openxmlformats.org/officeDocument/2006/math">
                    <m:r>
                      <a:rPr lang="en-US" sz="2000" b="0" i="1" dirty="0" smtClean="0">
                        <a:latin typeface="Cambria Math" panose="02040503050406030204" pitchFamily="18" charset="0"/>
                        <a:ea typeface="Cambria Math" panose="02040503050406030204" pitchFamily="18" charset="0"/>
                        <a:sym typeface="Symbol" pitchFamily="18" charset="2"/>
                      </a:rPr>
                      <m:t>𝑛</m:t>
                    </m:r>
                    <m:r>
                      <a:rPr lang="en-US" sz="2000" b="0" i="1" dirty="0" smtClean="0">
                        <a:latin typeface="Cambria Math" panose="02040503050406030204" pitchFamily="18" charset="0"/>
                        <a:ea typeface="Cambria Math" panose="02040503050406030204" pitchFamily="18" charset="0"/>
                        <a:sym typeface="Symbol" pitchFamily="18" charset="2"/>
                      </a:rPr>
                      <m:t>=15=3∙5,</m:t>
                    </m:r>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(15)= </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(3)</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(5)=2∙4=8</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15)=1,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4</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15)</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Another example: </a:t>
                </a:r>
                <a14:m>
                  <m:oMath xmlns:m="http://schemas.openxmlformats.org/officeDocument/2006/math">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(2800)=960</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2800)=1,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60</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2800)</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23850" y="1588655"/>
                <a:ext cx="8496300" cy="1854200"/>
              </a:xfrm>
              <a:blipFill>
                <a:blip r:embed="rId3"/>
                <a:stretch>
                  <a:fillRect l="-1045" t="-5442" b="-42177"/>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180427158"/>
              </p:ext>
            </p:extLst>
          </p:nvPr>
        </p:nvGraphicFramePr>
        <p:xfrm>
          <a:off x="14478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2</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4</a:t>
                      </a:r>
                    </a:p>
                  </a:txBody>
                  <a:tcPr/>
                </a:tc>
                <a:tc>
                  <a:txBody>
                    <a:bodyPr/>
                    <a:lstStyle/>
                    <a:p>
                      <a:pPr algn="r"/>
                      <a:r>
                        <a:rPr lang="en-US"/>
                        <a:t>1</a:t>
                      </a:r>
                    </a:p>
                  </a:txBody>
                  <a:tcPr/>
                </a:tc>
                <a:extLst>
                  <a:ext uri="{0D108BD9-81ED-4DB2-BD59-A6C34878D82A}">
                    <a16:rowId xmlns:a16="http://schemas.microsoft.com/office/drawing/2014/main" val="10002"/>
                  </a:ext>
                </a:extLst>
              </a:tr>
              <a:tr h="370840">
                <a:tc>
                  <a:txBody>
                    <a:bodyPr/>
                    <a:lstStyle/>
                    <a:p>
                      <a:pPr algn="r"/>
                      <a:r>
                        <a:rPr lang="en-US"/>
                        <a:t>7</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004437858"/>
              </p:ext>
            </p:extLst>
          </p:nvPr>
        </p:nvGraphicFramePr>
        <p:xfrm>
          <a:off x="47244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dirty="0"/>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dirty="0"/>
                        <a:t>11</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13</a:t>
                      </a:r>
                    </a:p>
                  </a:txBody>
                  <a:tcPr/>
                </a:tc>
                <a:tc>
                  <a:txBody>
                    <a:bodyPr/>
                    <a:lstStyle/>
                    <a:p>
                      <a:pPr algn="r"/>
                      <a:r>
                        <a:rPr lang="en-US" dirty="0"/>
                        <a:t>1</a:t>
                      </a:r>
                    </a:p>
                  </a:txBody>
                  <a:tcPr/>
                </a:tc>
                <a:extLst>
                  <a:ext uri="{0D108BD9-81ED-4DB2-BD59-A6C34878D82A}">
                    <a16:rowId xmlns:a16="http://schemas.microsoft.com/office/drawing/2014/main" val="10002"/>
                  </a:ext>
                </a:extLst>
              </a:tr>
              <a:tr h="370840">
                <a:tc>
                  <a:txBody>
                    <a:bodyPr/>
                    <a:lstStyle/>
                    <a:p>
                      <a:pPr algn="r"/>
                      <a:r>
                        <a:rPr lang="en-US"/>
                        <a:t>14</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1</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69273"/>
                <a:ext cx="7772400" cy="914400"/>
              </a:xfrm>
            </p:spPr>
            <p:txBody>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Cambria Math" panose="02040503050406030204" pitchFamily="18" charset="0"/>
                          <a:cs typeface="Math1Mono" charset="2"/>
                        </a:rPr>
                        <m:t>𝜑</m:t>
                      </m:r>
                      <m:r>
                        <a:rPr lang="en-US" sz="3600" i="1" dirty="0">
                          <a:latin typeface="Cambria Math" panose="02040503050406030204" pitchFamily="18" charset="0"/>
                        </a:rPr>
                        <m:t>(</m:t>
                      </m:r>
                      <m:r>
                        <a:rPr lang="en-US" sz="3600" i="1" dirty="0">
                          <a:latin typeface="Cambria Math" panose="02040503050406030204" pitchFamily="18" charset="0"/>
                        </a:rPr>
                        <m:t>𝑛</m:t>
                      </m:r>
                      <m:r>
                        <a:rPr lang="en-US" sz="3600" i="1" dirty="0">
                          <a:latin typeface="Cambria Math" panose="02040503050406030204" pitchFamily="18" charset="0"/>
                        </a:rPr>
                        <m:t>)</m:t>
                      </m:r>
                    </m:oMath>
                  </m:oMathPara>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69273"/>
                <a:ext cx="7772400" cy="914400"/>
              </a:xfrm>
              <a:blipFill>
                <a:blip r:embed="rId2"/>
                <a:stretch>
                  <a:fillRect b="-27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228600" y="1371600"/>
                <a:ext cx="8763000" cy="4800600"/>
              </a:xfrm>
            </p:spPr>
            <p:txBody>
              <a:bodyPr/>
              <a:lstStyle/>
              <a:p>
                <a:pPr>
                  <a:lnSpc>
                    <a:spcPct val="95000"/>
                  </a:lnSpc>
                  <a:spcBef>
                    <a:spcPts val="200"/>
                  </a:spcBef>
                </a:pPr>
                <a:r>
                  <a:rPr lang="en-US" sz="2000" dirty="0">
                    <a:latin typeface="Calibri" panose="020F0502020204030204" pitchFamily="34" charset="0"/>
                    <a:cs typeface="Calibri" panose="020F0502020204030204" pitchFamily="34" charset="0"/>
                  </a:rPr>
                  <a:t>Examples: </a:t>
                </a:r>
                <a14:m>
                  <m:oMath xmlns:m="http://schemas.openxmlformats.org/officeDocument/2006/math">
                    <m:r>
                      <a:rPr lang="en-US" sz="200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1</m:t>
                        </m:r>
                      </m:e>
                    </m:d>
                    <m:r>
                      <a:rPr lang="en-US" sz="2000" b="0" i="1" smtClean="0">
                        <a:latin typeface="Cambria Math" panose="02040503050406030204" pitchFamily="18" charset="0"/>
                        <a:ea typeface="Cambria Math" panose="02040503050406030204" pitchFamily="18" charset="0"/>
                        <a:cs typeface="Math1Mono" charset="2"/>
                      </a:rPr>
                      <m:t>=1,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5</m:t>
                        </m:r>
                      </m:e>
                    </m:d>
                    <m:r>
                      <a:rPr lang="en-US" sz="2000" b="0" i="0" smtClean="0">
                        <a:latin typeface="Cambria Math" panose="02040503050406030204" pitchFamily="18" charset="0"/>
                        <a:ea typeface="Cambria Math" panose="02040503050406030204" pitchFamily="18" charset="0"/>
                        <a:cs typeface="Math1Mono" charset="2"/>
                      </a:rPr>
                      <m:t>=4, </m:t>
                    </m:r>
                    <m:r>
                      <m:rPr>
                        <m:sty m:val="p"/>
                      </m:rPr>
                      <a:rPr lang="el-GR" sz="2000" b="0" i="1" smtClean="0">
                        <a:latin typeface="Cambria Math" panose="02040503050406030204" pitchFamily="18" charset="0"/>
                        <a:ea typeface="Cambria Math" panose="02040503050406030204" pitchFamily="18" charset="0"/>
                        <a:cs typeface="Math1Mono" charset="2"/>
                      </a:rPr>
                      <m:t>φ</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25</m:t>
                        </m:r>
                      </m:e>
                    </m:d>
                    <m:r>
                      <a:rPr lang="en-US" sz="2000" b="0" i="1" smtClean="0">
                        <a:latin typeface="Cambria Math" panose="02040503050406030204" pitchFamily="18" charset="0"/>
                        <a:ea typeface="Cambria Math" panose="02040503050406030204" pitchFamily="18" charset="0"/>
                        <a:cs typeface="Math1Mono" charset="2"/>
                      </a:rPr>
                      <m:t>=20,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135</m:t>
                        </m:r>
                      </m:e>
                    </m:d>
                    <m:r>
                      <a:rPr lang="en-US" sz="2000" b="0" i="0" smtClean="0">
                        <a:latin typeface="Cambria Math" panose="02040503050406030204" pitchFamily="18" charset="0"/>
                        <a:ea typeface="Cambria Math" panose="02040503050406030204" pitchFamily="18" charset="0"/>
                        <a:cs typeface="Math1Mono" charset="2"/>
                      </a:rPr>
                      <m:t>=40</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Special case for RSA: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𝑝𝑞</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𝑝𝑞</m:t>
                        </m:r>
                      </m:e>
                    </m:d>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m:t>
                        </m:r>
                      </m:e>
                    </m:d>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m:rPr>
                            <m:sty m:val="p"/>
                          </m:rPr>
                          <a:rPr lang="en-US" sz="2000" b="0" i="0" smtClean="0">
                            <a:latin typeface="Cambria Math" panose="02040503050406030204" pitchFamily="18" charset="0"/>
                            <a:ea typeface="Cambria Math" panose="02040503050406030204" pitchFamily="18" charset="0"/>
                          </a:rPr>
                          <m:t>q</m:t>
                        </m:r>
                      </m:e>
                    </m:d>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p</m:t>
                    </m:r>
                    <m:r>
                      <a:rPr lang="en-US" sz="2000" b="0" i="0" smtClean="0">
                        <a:latin typeface="Cambria Math" panose="02040503050406030204" pitchFamily="18" charset="0"/>
                        <a:ea typeface="Cambria Math" panose="02040503050406030204" pitchFamily="18" charset="0"/>
                      </a:rPr>
                      <m:t>−1)(</m:t>
                    </m:r>
                    <m:r>
                      <m:rPr>
                        <m:sty m:val="p"/>
                      </m:rPr>
                      <a:rPr lang="en-US" sz="2000" b="0" i="0" smtClean="0">
                        <a:latin typeface="Cambria Math" panose="02040503050406030204" pitchFamily="18" charset="0"/>
                        <a:ea typeface="Cambria Math" panose="02040503050406030204" pitchFamily="18" charset="0"/>
                      </a:rPr>
                      <m:t>q</m:t>
                    </m:r>
                    <m:r>
                      <a:rPr lang="en-US" sz="2000" b="0" i="0"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=5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There are integers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Put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𝑒</m:t>
                        </m:r>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5000"/>
                  </a:lnSpc>
                  <a:spcBef>
                    <a:spcPts val="200"/>
                  </a:spcBef>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𝑑</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𝑒𝑑</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1−</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𝑎</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Example: </a:t>
                </a:r>
              </a:p>
              <a:p>
                <a:pPr lvl="1">
                  <a:lnSpc>
                    <a:spcPct val="95000"/>
                  </a:lnSpc>
                  <a:spcBef>
                    <a:spcPts val="200"/>
                  </a:spcBef>
                </a:pPr>
                <a:r>
                  <a:rPr lang="en-US" sz="2000" dirty="0">
                    <a:latin typeface="Calibri" panose="020F0502020204030204" pitchFamily="34" charset="0"/>
                    <a:cs typeface="Calibri" panose="020F0502020204030204" pitchFamily="34" charset="0"/>
                  </a:rPr>
                  <a:t>n= 13x17= 221.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221</m:t>
                        </m:r>
                      </m:e>
                    </m:d>
                    <m:r>
                      <a:rPr lang="en-US" sz="2000" b="0" i="1" smtClean="0">
                        <a:latin typeface="Cambria Math" panose="02040503050406030204" pitchFamily="18" charset="0"/>
                        <a:ea typeface="Cambria Math" panose="02040503050406030204" pitchFamily="18" charset="0"/>
                      </a:rPr>
                      <m:t>=12 ×16=192</m:t>
                    </m:r>
                  </m:oMath>
                </a14:m>
                <a:r>
                  <a:rPr lang="en-US" sz="2000" dirty="0">
                    <a:latin typeface="Calibri" panose="020F0502020204030204" pitchFamily="34" charset="0"/>
                    <a:cs typeface="Calibri" panose="020F0502020204030204" pitchFamily="34" charset="0"/>
                  </a:rPr>
                  <a:t>.  </a:t>
                </a:r>
              </a:p>
              <a:p>
                <a:pPr lvl="1">
                  <a:lnSpc>
                    <a:spcPct val="95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5(−115)+192(3)=1.  </m:t>
                    </m:r>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=−115=192−115=77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lvl="1">
                  <a:lnSpc>
                    <a:spcPct val="95000"/>
                  </a:lnSpc>
                  <a:spcBef>
                    <a:spcPts val="200"/>
                  </a:spcBef>
                </a:pPr>
                <a:r>
                  <a:rPr lang="en-US" sz="2000" dirty="0">
                    <a:latin typeface="Calibri" panose="020F0502020204030204" pitchFamily="34" charset="0"/>
                    <a:cs typeface="Calibri" panose="020F0502020204030204" pitchFamily="34" charset="0"/>
                  </a:rPr>
                  <a:t>a= 53 so x= 53</a:t>
                </a:r>
                <a:r>
                  <a:rPr lang="en-US" sz="2000" baseline="30000" dirty="0">
                    <a:latin typeface="Calibri" panose="020F0502020204030204" pitchFamily="34" charset="0"/>
                    <a:cs typeface="Calibri" panose="020F0502020204030204" pitchFamily="34" charset="0"/>
                  </a:rPr>
                  <a:t>5</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 (mod 221)= 157x157x53= 66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 66, 66</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(mod 221)= 157,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(mod 221)= 118,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(mod 221)= 1. </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221)=1x1x118x66=7788-35(221)=53.</a:t>
                </a:r>
              </a:p>
              <a:p>
                <a:pPr lvl="1">
                  <a:lnSpc>
                    <a:spcPct val="95000"/>
                  </a:lnSpc>
                </a:pPr>
                <a:endParaRPr lang="en-US" sz="2000" dirty="0"/>
              </a:p>
              <a:p>
                <a:pPr>
                  <a:lnSpc>
                    <a:spcPct val="95000"/>
                  </a:lnSpc>
                </a:pPr>
                <a:endParaRPr lang="en-US" sz="2000" dirty="0"/>
              </a:p>
              <a:p>
                <a:pPr lvl="1">
                  <a:lnSpc>
                    <a:spcPct val="95000"/>
                  </a:lnSpc>
                </a:pPr>
                <a:endParaRPr lang="en-US" sz="2000" dirty="0"/>
              </a:p>
              <a:p>
                <a:pPr>
                  <a:lnSpc>
                    <a:spcPct val="95000"/>
                  </a:lnSpc>
                  <a:buNone/>
                </a:pPr>
                <a:endParaRPr lang="en-US" sz="2400" dirty="0"/>
              </a:p>
              <a:p>
                <a:pPr>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228600" y="1371600"/>
                <a:ext cx="8763000" cy="4800600"/>
              </a:xfrm>
              <a:blipFill>
                <a:blip r:embed="rId3"/>
                <a:stretch>
                  <a:fillRect l="-870" t="-1055"/>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25</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Quadratic Residues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1524000"/>
                <a:ext cx="8534400" cy="5181600"/>
              </a:xfrm>
            </p:spPr>
            <p:txBody>
              <a:bodyPr>
                <a:noAutofit/>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Which elements, x,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have square roots?</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Equivalently, y 𝝴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such that x=y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Suppose g is a generator, look at {g, g</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,…,g</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latin typeface="Cambria Math" panose="02040503050406030204" pitchFamily="18" charset="0"/>
                        <a:sym typeface="Symbol" pitchFamily="18" charset="2"/>
                      </a:rPr>
                      <m:t>𝑥</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b="0" i="1" smtClean="0">
                            <a:latin typeface="Cambria Math" panose="02040503050406030204" pitchFamily="18" charset="0"/>
                            <a:ea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ea typeface="Cambria Math" panose="02040503050406030204" pitchFamily="18" charset="0"/>
                            <a:sym typeface="Symbol" pitchFamily="18" charset="2"/>
                          </a:rPr>
                          <m:t>𝑝</m:t>
                        </m:r>
                      </m:sub>
                      <m:sup>
                        <m:r>
                          <a:rPr lang="en-US" sz="2000" b="0" i="1" smtClean="0">
                            <a:latin typeface="Cambria Math" panose="02040503050406030204" pitchFamily="18" charset="0"/>
                            <a:ea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has a square root, y, then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=y</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(mod p).</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𝑥</m:t>
                        </m:r>
                      </m:e>
                      <m:sup>
                        <m:f>
                          <m:fPr>
                            <m:ctrlPr>
                              <a:rPr lang="en-US" sz="200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oMath>
                </a14:m>
                <a:r>
                  <a:rPr lang="en-US" sz="2000" dirty="0">
                    <a:latin typeface="Calibri" panose="020F0502020204030204" pitchFamily="34" charset="0"/>
                    <a:cs typeface="Calibri" panose="020F0502020204030204" pitchFamily="34" charset="0"/>
                    <a:sym typeface="Symbol" pitchFamily="18" charset="2"/>
                  </a:rPr>
                  <a:t>then x does not have a square root.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Since x</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is 1 or -1 (mod p).  This leads to:</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has a square root. </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does not have a square root.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Define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if a has a square root and </a:t>
                </a:r>
                <a14:m>
                  <m:oMath xmlns:m="http://schemas.openxmlformats.org/officeDocument/2006/math">
                    <m:d>
                      <m:dPr>
                        <m:ctrlPr>
                          <a:rPr lang="en-US" sz="2000" i="1">
                            <a:latin typeface="Cambria Math" panose="02040503050406030204" pitchFamily="18" charset="0"/>
                            <a:cs typeface="Calibri" panose="020F0502020204030204" pitchFamily="34" charset="0"/>
                            <a:sym typeface="Symbol" pitchFamily="18" charset="2"/>
                          </a:rPr>
                        </m:ctrlPr>
                      </m:dPr>
                      <m:e>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if not . This is called the </a:t>
                </a:r>
                <a:r>
                  <a:rPr lang="en-US" sz="2000" i="1" dirty="0">
                    <a:latin typeface="Calibri" panose="020F0502020204030204" pitchFamily="34" charset="0"/>
                    <a:cs typeface="Calibri" panose="020F0502020204030204" pitchFamily="34" charset="0"/>
                    <a:sym typeface="Symbol" pitchFamily="18" charset="2"/>
                  </a:rPr>
                  <a:t>Legendre symbol</a:t>
                </a:r>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 </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𝑎</m:t>
                        </m:r>
                      </m:e>
                      <m:sup>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mod</m:t>
                    </m:r>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n</m:t>
                    </m:r>
                    <m:r>
                      <a:rPr lang="en-US" sz="2000" b="0" i="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 and b both have square roots (mod p)so does ab.  If neither a nor b has a square root ab has a square root.  If only one of a, b has a square root then ab does not have a square root.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𝑎𝑏</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𝑏</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marL="0" indent="0">
                  <a:lnSpc>
                    <a:spcPct val="80000"/>
                  </a:lnSpc>
                  <a:spcBef>
                    <a:spcPts val="200"/>
                  </a:spcBef>
                  <a:buNone/>
                </a:pPr>
                <a:endParaRPr lang="en-US" sz="2000" dirty="0">
                  <a:sym typeface="Symbol" pitchFamily="18" charset="2"/>
                </a:endParaRPr>
              </a:p>
              <a:p>
                <a:pPr lvl="1">
                  <a:lnSpc>
                    <a:spcPct val="80000"/>
                  </a:lnSpc>
                </a:pPr>
                <a:endParaRPr lang="en-US" sz="2000" dirty="0">
                  <a:sym typeface="Symbol" pitchFamily="18" charset="2"/>
                </a:endParaRPr>
              </a:p>
              <a:p>
                <a:pPr lvl="1">
                  <a:lnSpc>
                    <a:spcPct val="80000"/>
                  </a:lnSpc>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1524000"/>
                <a:ext cx="8534400" cy="5181600"/>
              </a:xfrm>
              <a:blipFill>
                <a:blip r:embed="rId2"/>
                <a:stretch>
                  <a:fillRect l="-744" t="-1716"/>
                </a:stretch>
              </a:blipFill>
            </p:spPr>
            <p:txBody>
              <a:bodyPr/>
              <a:lstStyle/>
              <a:p>
                <a:r>
                  <a:rPr lang="en-US">
                    <a:noFill/>
                  </a:rPr>
                  <a:t> </a:t>
                </a:r>
              </a:p>
            </p:txBody>
          </p:sp>
        </mc:Fallback>
      </mc:AlternateContent>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26</a:t>
            </a:fld>
            <a:endParaRPr lang="en-US" dirty="0"/>
          </a:p>
        </p:txBody>
      </p:sp>
      <p:sp>
        <p:nvSpPr>
          <p:cNvPr id="25604" name="Rectangle 2"/>
          <p:cNvSpPr>
            <a:spLocks noGrp="1" noChangeArrowheads="1"/>
          </p:cNvSpPr>
          <p:nvPr>
            <p:ph type="title"/>
          </p:nvPr>
        </p:nvSpPr>
        <p:spPr>
          <a:xfrm>
            <a:off x="685800" y="76200"/>
            <a:ext cx="7772400" cy="914400"/>
          </a:xfrm>
        </p:spPr>
        <p:txBody>
          <a:bodyPr/>
          <a:lstStyle/>
          <a:p>
            <a:r>
              <a:rPr lang="en-US" sz="3600" dirty="0"/>
              <a:t>Law of Quadratic Reciprocity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228600" y="1676400"/>
                <a:ext cx="8686800" cy="4953000"/>
              </a:xfrm>
            </p:spPr>
            <p:txBody>
              <a:bodyPr/>
              <a:lstStyle/>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If p and q are primes  </a:t>
                </a:r>
                <a14:m>
                  <m:oMath xmlns:m="http://schemas.openxmlformats.org/officeDocument/2006/math">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𝑝</m:t>
                            </m:r>
                          </m:num>
                          <m:den>
                            <m:r>
                              <a:rPr lang="en-US" sz="2000" b="0" i="1" smtClean="0">
                                <a:latin typeface="Cambria Math" panose="02040503050406030204" pitchFamily="18" charset="0"/>
                                <a:sym typeface="Symbol" pitchFamily="18" charset="2"/>
                              </a:rPr>
                              <m:t>𝑞</m:t>
                            </m:r>
                          </m:den>
                        </m:f>
                      </m:e>
                    </m:d>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𝑞</m:t>
                            </m:r>
                          </m:num>
                          <m:den>
                            <m:r>
                              <a:rPr lang="en-US" sz="2000" i="1">
                                <a:latin typeface="Cambria Math" panose="02040503050406030204" pitchFamily="18" charset="0"/>
                                <a:sym typeface="Symbol" pitchFamily="18" charset="2"/>
                              </a:rPr>
                              <m:t>𝑝</m:t>
                            </m:r>
                          </m:den>
                        </m:f>
                      </m:e>
                    </m:d>
                    <m:r>
                      <a:rPr lang="en-US" sz="2000" b="0" i="1" smtClean="0">
                        <a:latin typeface="Cambria Math" panose="02040503050406030204" pitchFamily="18" charset="0"/>
                        <a:sym typeface="Symbol" pitchFamily="18" charset="2"/>
                      </a:rPr>
                      <m:t>= </m:t>
                    </m:r>
                    <m:sSup>
                      <m:sSupPr>
                        <m:ctrlPr>
                          <a:rPr lang="en-US" sz="2000" b="0" i="1" smtClean="0">
                            <a:latin typeface="Cambria Math" panose="02040503050406030204" pitchFamily="18" charset="0"/>
                            <a:sym typeface="Symbol" pitchFamily="18" charset="2"/>
                          </a:rPr>
                        </m:ctrlPr>
                      </m:sSupPr>
                      <m:e>
                        <m:r>
                          <a:rPr lang="en-US" sz="2000" b="0" i="1" smtClean="0">
                            <a:latin typeface="Cambria Math" panose="02040503050406030204" pitchFamily="18" charset="0"/>
                            <a:sym typeface="Symbol" pitchFamily="18" charset="2"/>
                          </a:rPr>
                          <m:t>(−1)</m:t>
                        </m:r>
                      </m:e>
                      <m:sup>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𝑝</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𝑞</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sup>
                    </m:sSup>
                  </m:oMath>
                </a14:m>
                <a:endParaRPr lang="en-US" sz="2000" b="0" dirty="0">
                  <a:latin typeface="Calibri" panose="020F0502020204030204" pitchFamily="34" charset="0"/>
                  <a:sym typeface="Symbol" pitchFamily="18" charset="2"/>
                </a:endParaRPr>
              </a:p>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The proof uses this Lemma:  For any odd prime,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𝑝</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𝑘𝑎</m:t>
                    </m:r>
                    <m:r>
                      <a:rPr lang="en-US" sz="2000" b="0" i="1" smtClean="0">
                        <a:latin typeface="Cambria Math" panose="02040503050406030204" pitchFamily="18" charset="0"/>
                        <a:cs typeface="Calibri" panose="020F0502020204030204" pitchFamily="34" charset="0"/>
                        <a:sym typeface="Symbol" pitchFamily="18" charset="2"/>
                      </a:rPr>
                      <m:t>, 1≤</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𝑙𝑒𝑎𝑠𝑡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𝑝𝑜𝑠𝑖𝑡𝑖𝑣𝑒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𝑟𝑒𝑠𝑖𝑑𝑢𝑒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𝑜𝑓</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𝑛</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(−1)</m:t>
                        </m:r>
                      </m:e>
                      <m:sup>
                        <m:r>
                          <a:rPr lang="en-US" sz="2000" b="0" i="1" smtClean="0">
                            <a:latin typeface="Cambria Math" panose="02040503050406030204" pitchFamily="18" charset="0"/>
                            <a:cs typeface="Calibri" panose="020F0502020204030204" pitchFamily="34" charset="0"/>
                            <a:sym typeface="Symbol" pitchFamily="18" charset="2"/>
                          </a:rPr>
                          <m:t>𝑛</m:t>
                        </m:r>
                      </m:sup>
                    </m:sSup>
                  </m:oMath>
                </a14:m>
                <a:r>
                  <a:rPr lang="en-US" sz="2000" dirty="0">
                    <a:latin typeface="Calibri" panose="020F0502020204030204" pitchFamily="34" charset="0"/>
                    <a:cs typeface="Calibri" panose="020F0502020204030204" pitchFamily="34" charset="0"/>
                    <a:sym typeface="Symbol" pitchFamily="18" charset="2"/>
                  </a:rPr>
                  <a:t>.</a:t>
                </a:r>
              </a:p>
              <a:p>
                <a:pPr marL="400050" lvl="1" indent="0">
                  <a:lnSpc>
                    <a:spcPct val="80000"/>
                  </a:lnSpc>
                  <a:spcBef>
                    <a:spcPts val="4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of Lemma: Let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oMath>
                </a14:m>
                <a:r>
                  <a:rPr lang="en-US" sz="1800" dirty="0">
                    <a:latin typeface="Calibri" panose="020F0502020204030204" pitchFamily="34" charset="0"/>
                    <a:cs typeface="Calibri" panose="020F0502020204030204" pitchFamily="34" charset="0"/>
                    <a:sym typeface="Symbol" pitchFamily="18" charset="2"/>
                  </a:rPr>
                  <a:t> be the elements of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oMath>
                </a14:m>
                <a:r>
                  <a:rPr lang="en-US" sz="1800" dirty="0">
                    <a:latin typeface="Calibri" panose="020F0502020204030204" pitchFamily="34" charset="0"/>
                    <a:cs typeface="Calibri" panose="020F0502020204030204" pitchFamily="34" charset="0"/>
                    <a:sym typeface="Symbol" pitchFamily="18" charset="2"/>
                  </a:rPr>
                  <a:t> be the remaining elements </a:t>
                </a:r>
                <a14:m>
                  <m:oMath xmlns:m="http://schemas.openxmlformats.org/officeDocument/2006/math">
                    <m:r>
                      <m:rPr>
                        <m:sty m:val="p"/>
                      </m:rPr>
                      <a:rPr lang="en-US" sz="1800">
                        <a:latin typeface="Cambria Math" panose="02040503050406030204" pitchFamily="18" charset="0"/>
                        <a:cs typeface="Calibri" panose="020F0502020204030204" pitchFamily="34" charset="0"/>
                        <a:sym typeface="Symbol" pitchFamily="18" charset="2"/>
                      </a:rPr>
                      <m:t>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1800" i="1">
                            <a:latin typeface="Cambria Math" panose="02040503050406030204" pitchFamily="18" charset="0"/>
                            <a:cs typeface="Calibri" panose="020F0502020204030204" pitchFamily="34" charset="0"/>
                            <a:sym typeface="Symbol" pitchFamily="18" charset="2"/>
                          </a:rPr>
                          <m:t>∗</m:t>
                        </m:r>
                      </m:sup>
                    </m:sSup>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𝑡</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𝑛</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𝑘</m:t>
                    </m:r>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The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oMath>
                </a14:m>
                <a:r>
                  <a:rPr lang="en-US" sz="1800" dirty="0">
                    <a:latin typeface="Calibri" panose="020F0502020204030204" pitchFamily="34" charset="0"/>
                    <a:cs typeface="Calibri" panose="020F0502020204030204" pitchFamily="34" charset="0"/>
                    <a:sym typeface="Symbol" pitchFamily="18" charset="2"/>
                  </a:rPr>
                  <a:t> are distinct and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𝑠</m:t>
                        </m:r>
                      </m:e>
                      <m:sub>
                        <m:r>
                          <a:rPr lang="en-US" sz="1800" i="1" dirty="0">
                            <a:latin typeface="Cambria Math" panose="02040503050406030204" pitchFamily="18" charset="0"/>
                            <a:cs typeface="Calibri" panose="020F0502020204030204" pitchFamily="34" charset="0"/>
                            <a:sym typeface="Symbol" pitchFamily="18" charset="2"/>
                          </a:rPr>
                          <m:t>𝑗</m:t>
                        </m:r>
                      </m:sub>
                    </m:sSub>
                  </m:oMath>
                </a14:m>
                <a:r>
                  <a:rPr lang="en-US" sz="1800" dirty="0">
                    <a:latin typeface="Calibri" panose="020F0502020204030204" pitchFamily="34" charset="0"/>
                    <a:cs typeface="Calibri" panose="020F0502020204030204" pitchFamily="34" charset="0"/>
                    <a:sym typeface="Symbol" pitchFamily="18" charset="2"/>
                  </a:rPr>
                  <a:t> for any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𝑗</m:t>
                    </m:r>
                  </m:oMath>
                </a14:m>
                <a:r>
                  <a:rPr lang="en-US" sz="1800" dirty="0">
                    <a:latin typeface="Calibri" panose="020F0502020204030204" pitchFamily="34" charset="0"/>
                    <a:cs typeface="Calibri" panose="020F0502020204030204" pitchFamily="34" charset="0"/>
                    <a:sym typeface="Symbol" pitchFamily="18" charset="2"/>
                  </a:rPr>
                  <a:t>. So,</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a:t>
                </a:r>
                <a:r>
                  <a:rPr lang="en-US" sz="1800" dirty="0">
                    <a:cs typeface="Calibri" panose="020F0502020204030204" pitchFamily="34" charset="0"/>
                    <a:sym typeface="Symbol" pitchFamily="18" charset="2"/>
                  </a:rPr>
                  <a:t> </a:t>
                </a:r>
                <a14:m>
                  <m:oMath xmlns:m="http://schemas.openxmlformats.org/officeDocument/2006/math">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e>
                    </m:d>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r>
                      <a:rPr lang="en-US" sz="1800" i="1">
                        <a:latin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thus </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2</m:t>
                        </m:r>
                        <m:r>
                          <a:rPr lang="en-US" sz="1800" i="1">
                            <a:latin typeface="Cambria Math" panose="02040503050406030204" pitchFamily="18" charset="0"/>
                            <a:cs typeface="Calibri" panose="020F0502020204030204" pitchFamily="34" charset="0"/>
                            <a:sym typeface="Symbol" pitchFamily="18" charset="2"/>
                          </a:rPr>
                          <m:t>𝑎</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=1∙2∙ …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 Thus</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and </a:t>
                </a:r>
              </a:p>
              <a:p>
                <a:pPr marL="400050" lvl="1" indent="0">
                  <a:lnSpc>
                    <a:spcPct val="80000"/>
                  </a:lnSpc>
                  <a:spcBef>
                    <a:spcPts val="400"/>
                  </a:spcBef>
                  <a:spcAft>
                    <a:spcPts val="200"/>
                  </a:spcAft>
                  <a:buNone/>
                </a:pPr>
                <a14:m>
                  <m:oMathPara xmlns:m="http://schemas.openxmlformats.org/officeDocument/2006/math">
                    <m:oMathParaPr>
                      <m:jc m:val="left"/>
                    </m:oMathParaPr>
                    <m:oMath xmlns:m="http://schemas.openxmlformats.org/officeDocument/2006/math">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cs typeface="Calibri" panose="020F0502020204030204" pitchFamily="34" charset="0"/>
                              <a:sym typeface="Symbol" pitchFamily="18" charset="2"/>
                            </a:rPr>
                            <m:t>𝑝</m:t>
                          </m:r>
                        </m:e>
                      </m:d>
                      <m:r>
                        <a:rPr lang="en-US" sz="1800" i="1">
                          <a:latin typeface="Cambria Math" panose="02040503050406030204" pitchFamily="18" charset="0"/>
                          <a:cs typeface="Calibri" panose="020F0502020204030204" pitchFamily="34" charset="0"/>
                          <a:sym typeface="Symbol" pitchFamily="18" charset="2"/>
                        </a:rPr>
                        <m:t>.</m:t>
                      </m:r>
                    </m:oMath>
                  </m:oMathPara>
                </a14:m>
                <a:endParaRPr lang="en-US" sz="18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e>
                    </m:d>
                    <m:r>
                      <a:rPr lang="en-US" sz="18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4</m:t>
                        </m:r>
                      </m:den>
                    </m:f>
                  </m:oMath>
                </a14:m>
                <a:r>
                  <a:rPr lang="en-US" sz="18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1</m:t>
                        </m:r>
                      </m:sub>
                    </m:sSub>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nary>
                      <m:naryPr>
                        <m:chr m:val="∑"/>
                        <m:ctrlPr>
                          <a:rPr lang="en-US" sz="1800" b="0" i="1" smtClean="0">
                            <a:latin typeface="Cambria Math" panose="02040503050406030204" pitchFamily="18" charset="0"/>
                            <a:cs typeface="Calibri" panose="020F0502020204030204" pitchFamily="34" charset="0"/>
                            <a:sym typeface="Symbol" pitchFamily="18" charset="2"/>
                          </a:rPr>
                        </m:ctrlPr>
                      </m:naryPr>
                      <m:sub>
                        <m:r>
                          <m:rPr>
                            <m:brk m:alnAt="23"/>
                          </m:rP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=1</m:t>
                        </m:r>
                      </m:sub>
                      <m:sup>
                        <m:f>
                          <m:fPr>
                            <m:type m:val="skw"/>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i="1">
                        <a:latin typeface="Cambria Math" panose="02040503050406030204" pitchFamily="18" charset="0"/>
                        <a:cs typeface="Calibri" panose="020F0502020204030204" pitchFamily="34" charset="0"/>
                        <a:sym typeface="Symbol" pitchFamily="18" charset="2"/>
                      </a:rPr>
                      <m:t>=</m:t>
                    </m:r>
                    <m:nary>
                      <m:naryPr>
                        <m:chr m:val="∑"/>
                        <m:ctrlPr>
                          <a:rPr lang="en-US" sz="1800" i="1">
                            <a:latin typeface="Cambria Math" panose="02040503050406030204" pitchFamily="18" charset="0"/>
                            <a:cs typeface="Calibri" panose="020F0502020204030204" pitchFamily="34" charset="0"/>
                            <a:sym typeface="Symbol" pitchFamily="18" charset="2"/>
                          </a:rPr>
                        </m:ctrlPr>
                      </m:naryPr>
                      <m:sub>
                        <m:r>
                          <a:rPr lang="en-US" sz="1800" b="0" i="1" smtClean="0">
                            <a:latin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cs typeface="Calibri" panose="020F0502020204030204" pitchFamily="34" charset="0"/>
                            <a:sym typeface="Symbol" pitchFamily="18" charset="2"/>
                          </a:rPr>
                          <m:t>=1</m:t>
                        </m:r>
                      </m:sub>
                      <m:sup>
                        <m:f>
                          <m:fPr>
                            <m:type m:val="skw"/>
                            <m:ctrlPr>
                              <a:rPr lang="en-US" sz="1800" i="1">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the theorem is true by the Lemma.</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228600" y="1676400"/>
                <a:ext cx="8686800" cy="4953000"/>
              </a:xfrm>
              <a:blipFill>
                <a:blip r:embed="rId2"/>
                <a:stretch>
                  <a:fillRect l="-876" t="-512" b="-8696"/>
                </a:stretch>
              </a:blipFill>
            </p:spPr>
            <p:txBody>
              <a:bodyPr/>
              <a:lstStyle/>
              <a:p>
                <a:r>
                  <a:rPr lang="en-US">
                    <a:noFill/>
                  </a:rPr>
                  <a:t> </a:t>
                </a:r>
              </a:p>
            </p:txBody>
          </p:sp>
        </mc:Fallback>
      </mc:AlternateContent>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76200"/>
            <a:ext cx="7772400" cy="838200"/>
          </a:xfrm>
        </p:spPr>
        <p:txBody>
          <a:bodyPr/>
          <a:lstStyle/>
          <a:p>
            <a:r>
              <a:rPr lang="en-US" sz="3600"/>
              <a:t>Quadratic Reciprocity Example</a:t>
            </a:r>
          </a:p>
        </p:txBody>
      </p:sp>
      <p:sp>
        <p:nvSpPr>
          <p:cNvPr id="231427" name="Rectangle 3"/>
          <p:cNvSpPr>
            <a:spLocks noGrp="1" noChangeArrowheads="1"/>
          </p:cNvSpPr>
          <p:nvPr>
            <p:ph type="body" idx="1"/>
          </p:nvPr>
        </p:nvSpPr>
        <p:spPr>
          <a:xfrm>
            <a:off x="381000" y="4419600"/>
            <a:ext cx="4953000" cy="1828800"/>
          </a:xfrm>
        </p:spPr>
        <p:txBody>
          <a:bodyPr/>
          <a:lstStyle/>
          <a:p>
            <a:pPr>
              <a:lnSpc>
                <a:spcPct val="95000"/>
              </a:lnSpc>
            </a:pPr>
            <a:r>
              <a:rPr lang="en-US" sz="2000" dirty="0">
                <a:latin typeface="Calibri" panose="020F0502020204030204" pitchFamily="34" charset="0"/>
                <a:cs typeface="Calibri" panose="020F0502020204030204" pitchFamily="34" charset="0"/>
              </a:rPr>
              <a:t>Entry in row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column j is p[</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([j]-1)/2</a:t>
            </a:r>
            <a:r>
              <a:rPr lang="en-US" sz="20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710931579"/>
              </p:ext>
            </p:extLst>
          </p:nvPr>
        </p:nvGraphicFramePr>
        <p:xfrm>
          <a:off x="381000" y="1524000"/>
          <a:ext cx="4114800" cy="259080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370840">
                <a:tc>
                  <a:txBody>
                    <a:bodyPr/>
                    <a:lstStyle/>
                    <a:p>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31</a:t>
                      </a:r>
                    </a:p>
                  </a:txBody>
                  <a:tcPr/>
                </a:tc>
                <a:extLst>
                  <a:ext uri="{0D108BD9-81ED-4DB2-BD59-A6C34878D82A}">
                    <a16:rowId xmlns:a16="http://schemas.microsoft.com/office/drawing/2014/main" val="10000"/>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7</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1"/>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3"/>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4"/>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5"/>
                  </a:ext>
                </a:extLst>
              </a:tr>
              <a:tr h="340360">
                <a:tc>
                  <a:txBody>
                    <a:bodyPr/>
                    <a:lstStyle/>
                    <a:p>
                      <a:pPr algn="r"/>
                      <a:r>
                        <a:rPr lang="en-US" b="1">
                          <a:solidFill>
                            <a:schemeClr val="tx1"/>
                          </a:solidFill>
                          <a:latin typeface="Calibri" panose="020F0502020204030204" pitchFamily="34" charset="0"/>
                          <a:cs typeface="Calibri" panose="020F0502020204030204" pitchFamily="34" charset="0"/>
                        </a:rPr>
                        <a:t>31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marL="0" algn="l" defTabSz="914400" rtl="0" eaLnBrk="1" latinLnBrk="0" hangingPunct="1"/>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6"/>
                  </a:ext>
                </a:extLst>
              </a:tr>
            </a:tbl>
          </a:graphicData>
        </a:graphic>
      </p:graphicFrame>
      <p:sp>
        <p:nvSpPr>
          <p:cNvPr id="7" name="Rectangle 3"/>
          <p:cNvSpPr txBox="1">
            <a:spLocks noChangeArrowheads="1"/>
          </p:cNvSpPr>
          <p:nvPr/>
        </p:nvSpPr>
        <p:spPr bwMode="auto">
          <a:xfrm>
            <a:off x="4800600" y="1600200"/>
            <a:ext cx="41910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5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(7/11)(11/7)=(-1)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5x3</a:t>
            </a:r>
            <a:r>
              <a:rPr kumimoji="1" lang="en-US" sz="2000" b="0" i="0" u="none" strike="noStrike" kern="0" cap="none" spc="0" normalizeH="0" noProof="0" dirty="0">
                <a:ln>
                  <a:noFill/>
                </a:ln>
                <a:solidFill>
                  <a:schemeClr val="tx1"/>
                </a:solidFill>
                <a:effectLst/>
                <a:uLnTx/>
                <a:uFillTx/>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(7/13)(13/7)=(-1)</a:t>
            </a:r>
            <a:r>
              <a:rPr kumimoji="1" lang="en-US" sz="2000" kern="0" baseline="30000" dirty="0">
                <a:latin typeface="Calibri" panose="020F0502020204030204" pitchFamily="34" charset="0"/>
                <a:cs typeface="Calibri" panose="020F0502020204030204" pitchFamily="34" charset="0"/>
              </a:rPr>
              <a:t>6x3</a:t>
            </a:r>
            <a:r>
              <a:rPr kumimoji="1" lang="en-US" sz="2000" kern="0" dirty="0">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(7/17)(17/7)=(-1)</a:t>
            </a:r>
            <a:r>
              <a:rPr kumimoji="1" lang="en-US" sz="2000" kern="0" baseline="30000" dirty="0">
                <a:latin typeface="Calibri" panose="020F0502020204030204" pitchFamily="34" charset="0"/>
                <a:cs typeface="Calibri" panose="020F0502020204030204" pitchFamily="34" charset="0"/>
              </a:rPr>
              <a:t>8x3</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(11/31)(31/11)=(-1)</a:t>
            </a:r>
            <a:r>
              <a:rPr kumimoji="1" lang="en-US" sz="2000" kern="0" baseline="30000" dirty="0">
                <a:latin typeface="Calibri" panose="020F0502020204030204" pitchFamily="34" charset="0"/>
                <a:cs typeface="Calibri" panose="020F0502020204030204" pitchFamily="34" charset="0"/>
              </a:rPr>
              <a:t>15x5</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152400" y="152400"/>
            <a:ext cx="8763000" cy="838200"/>
          </a:xfrm>
        </p:spPr>
        <p:txBody>
          <a:bodyPr/>
          <a:lstStyle/>
          <a:p>
            <a:r>
              <a:rPr lang="en-US" sz="3600" dirty="0"/>
              <a:t>Large Integer Computation</a:t>
            </a:r>
          </a:p>
        </p:txBody>
      </p:sp>
      <p:sp>
        <p:nvSpPr>
          <p:cNvPr id="25605" name="Rectangle 3"/>
          <p:cNvSpPr>
            <a:spLocks noGrp="1" noChangeArrowheads="1"/>
          </p:cNvSpPr>
          <p:nvPr>
            <p:ph type="body" idx="1"/>
          </p:nvPr>
        </p:nvSpPr>
        <p:spPr>
          <a:xfrm>
            <a:off x="533400" y="1752600"/>
            <a:ext cx="7924800" cy="39624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Almost all public key algorithms are based on “hard” number theory problems over enormous (e.g.- 2048 bit) integers.</a:t>
            </a:r>
          </a:p>
          <a:p>
            <a:pPr>
              <a:lnSpc>
                <a:spcPct val="80000"/>
              </a:lnSpc>
            </a:pPr>
            <a:r>
              <a:rPr lang="en-US" sz="2400" dirty="0">
                <a:latin typeface="Calibri" panose="020F0502020204030204" pitchFamily="34" charset="0"/>
                <a:cs typeface="Calibri" panose="020F0502020204030204" pitchFamily="34" charset="0"/>
                <a:sym typeface="Symbol" pitchFamily="18" charset="2"/>
              </a:rPr>
              <a:t>We need to know how to do arithmetic on computers with huge numbers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Addition/subtraction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Multiplication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Modulus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Modular inverses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Exponentiation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Testing Primality</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Factoring</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28</a:t>
            </a:fld>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5"/>
          <p:cNvSpPr>
            <a:spLocks noGrp="1"/>
          </p:cNvSpPr>
          <p:nvPr>
            <p:ph type="sldNum" sz="quarter" idx="12"/>
          </p:nvPr>
        </p:nvSpPr>
        <p:spPr>
          <a:noFill/>
        </p:spPr>
        <p:txBody>
          <a:bodyPr/>
          <a:lstStyle/>
          <a:p>
            <a:fld id="{2E8AB1D6-0F97-47AC-893E-4888263491E2}" type="slidenum">
              <a:rPr lang="en-US" smtClean="0"/>
              <a:pPr/>
              <a:t>29</a:t>
            </a:fld>
            <a:endParaRPr lang="en-US"/>
          </a:p>
        </p:txBody>
      </p:sp>
      <p:sp>
        <p:nvSpPr>
          <p:cNvPr id="27652" name="Rectangle 2"/>
          <p:cNvSpPr>
            <a:spLocks noGrp="1" noChangeArrowheads="1"/>
          </p:cNvSpPr>
          <p:nvPr>
            <p:ph type="title"/>
          </p:nvPr>
        </p:nvSpPr>
        <p:spPr>
          <a:xfrm>
            <a:off x="685800" y="152400"/>
            <a:ext cx="7772400" cy="838200"/>
          </a:xfrm>
        </p:spPr>
        <p:txBody>
          <a:bodyPr/>
          <a:lstStyle/>
          <a:p>
            <a:r>
              <a:rPr lang="en-US" sz="3600" dirty="0"/>
              <a:t>Algorithm Timings</a:t>
            </a:r>
          </a:p>
        </p:txBody>
      </p:sp>
      <p:sp>
        <p:nvSpPr>
          <p:cNvPr id="27653" name="Rectangle 3"/>
          <p:cNvSpPr>
            <a:spLocks noGrp="1" noChangeArrowheads="1"/>
          </p:cNvSpPr>
          <p:nvPr>
            <p:ph type="body" idx="1"/>
          </p:nvPr>
        </p:nvSpPr>
        <p:spPr>
          <a:xfrm>
            <a:off x="457200" y="1752600"/>
            <a:ext cx="8229600" cy="38862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Adding two m-bit numbers takes O(m) time.</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two m-bit numbers takes &lt;O(m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a 2m-bit number and reducing modulo and m-bit number takes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Computing (a, b) for a, b&lt; n  takes O(ln</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(n)) time (i.e.- fast).  This is Euclid’s Algorithm and it started Knuth, Euclid and everyone else off on computational complexity.  If n has m bits this is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Testing a number n for primality takes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clg</a:t>
            </a:r>
            <a:r>
              <a:rPr lang="en-US" sz="2400" baseline="30000" dirty="0">
                <a:latin typeface="Calibri" panose="020F0502020204030204" pitchFamily="34" charset="0"/>
                <a:cs typeface="Calibri" panose="020F0502020204030204" pitchFamily="34" charset="0"/>
                <a:sym typeface="Symbol" pitchFamily="18" charset="2"/>
              </a:rPr>
              <a:t>(lg(n))</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cmlg(m)</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Best known factoring: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a:t>
            </a:r>
            <a:r>
              <a:rPr lang="en-US" sz="2400" baseline="30000" dirty="0">
                <a:latin typeface="Calibri" panose="020F0502020204030204" pitchFamily="34" charset="0"/>
                <a:cs typeface="Calibri" panose="020F0502020204030204" pitchFamily="34" charset="0"/>
                <a:sym typeface="Symbol" pitchFamily="18" charset="2"/>
              </a:rPr>
              <a:t>(lg(n)^(1/3)(lg(lg(n))^(2/3))</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cm(m^(1/3)(lg(m)^(2/3))</a:t>
            </a:r>
            <a:r>
              <a:rPr lang="en-US" sz="2400" dirty="0">
                <a:latin typeface="Calibri" panose="020F0502020204030204" pitchFamily="34" charset="0"/>
                <a:cs typeface="Calibri" panose="020F0502020204030204" pitchFamily="34" charset="0"/>
                <a:sym typeface="Symbol" pitchFamily="18" charset="2"/>
              </a:rPr>
              <a:t>). [a lot longer].</a:t>
            </a:r>
          </a:p>
          <a:p>
            <a:pPr>
              <a:lnSpc>
                <a:spcPct val="90000"/>
              </a:lnSpc>
              <a:buFontTx/>
              <a:buNone/>
            </a:pPr>
            <a:endParaRPr lang="en-US" sz="2400" dirty="0">
              <a:sym typeface="Symbol" pitchFamily="18" charset="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3</a:t>
            </a:fld>
            <a:endParaRPr lang="en-US"/>
          </a:p>
        </p:txBody>
      </p:sp>
      <p:sp>
        <p:nvSpPr>
          <p:cNvPr id="23556" name="Rectangle 2"/>
          <p:cNvSpPr>
            <a:spLocks noGrp="1" noChangeArrowheads="1"/>
          </p:cNvSpPr>
          <p:nvPr>
            <p:ph type="title"/>
          </p:nvPr>
        </p:nvSpPr>
        <p:spPr>
          <a:xfrm>
            <a:off x="685800" y="76200"/>
            <a:ext cx="7772400" cy="685800"/>
          </a:xfrm>
        </p:spPr>
        <p:txBody>
          <a:bodyPr/>
          <a:lstStyle/>
          <a:p>
            <a:r>
              <a:rPr lang="en-US" sz="3600"/>
              <a:t>Uses of Public-Key Ciphers</a:t>
            </a:r>
          </a:p>
        </p:txBody>
      </p:sp>
      <p:sp>
        <p:nvSpPr>
          <p:cNvPr id="23557" name="Rectangle 3"/>
          <p:cNvSpPr>
            <a:spLocks noGrp="1" noChangeArrowheads="1"/>
          </p:cNvSpPr>
          <p:nvPr>
            <p:ph type="body" sz="half" idx="1"/>
          </p:nvPr>
        </p:nvSpPr>
        <p:spPr>
          <a:xfrm>
            <a:off x="457200" y="1676400"/>
            <a:ext cx="8153400" cy="4114800"/>
          </a:xfrm>
        </p:spPr>
        <p:txBody>
          <a:bodyPr/>
          <a:lstStyle/>
          <a:p>
            <a:r>
              <a:rPr lang="en-US" sz="2000" dirty="0">
                <a:latin typeface="Calibri" panose="020F0502020204030204" pitchFamily="34" charset="0"/>
                <a:cs typeface="Calibri" panose="020F0502020204030204" pitchFamily="34" charset="0"/>
              </a:rPr>
              <a:t>Symmetric Key Distribution </a:t>
            </a:r>
          </a:p>
          <a:p>
            <a:r>
              <a:rPr lang="en-US" sz="2000" dirty="0">
                <a:latin typeface="Calibri" panose="020F0502020204030204" pitchFamily="34" charset="0"/>
                <a:cs typeface="Calibri" panose="020F0502020204030204" pitchFamily="34" charset="0"/>
              </a:rPr>
              <a:t>Key Exchange and other protocols</a:t>
            </a:r>
          </a:p>
          <a:p>
            <a:r>
              <a:rPr lang="en-US" sz="2000" dirty="0">
                <a:latin typeface="Calibri" panose="020F0502020204030204" pitchFamily="34" charset="0"/>
                <a:cs typeface="Calibri" panose="020F0502020204030204" pitchFamily="34" charset="0"/>
              </a:rPr>
              <a:t>Digital Signatures</a:t>
            </a:r>
          </a:p>
          <a:p>
            <a:r>
              <a:rPr lang="en-US" sz="2000" dirty="0">
                <a:latin typeface="Calibri" panose="020F0502020204030204" pitchFamily="34" charset="0"/>
                <a:cs typeface="Calibri" panose="020F0502020204030204" pitchFamily="34" charset="0"/>
              </a:rPr>
              <a:t>Sealing Symmetric Keys (SMIME)</a:t>
            </a:r>
          </a:p>
          <a:p>
            <a:r>
              <a:rPr lang="en-US" sz="2000" dirty="0">
                <a:latin typeface="Calibri" panose="020F0502020204030204" pitchFamily="34" charset="0"/>
                <a:cs typeface="Calibri" panose="020F0502020204030204" pitchFamily="34" charset="0"/>
              </a:rPr>
              <a:t>Authentication</a:t>
            </a:r>
          </a:p>
          <a:p>
            <a:r>
              <a:rPr lang="en-US" sz="2000" dirty="0">
                <a:latin typeface="Calibri" panose="020F0502020204030204" pitchFamily="34" charset="0"/>
                <a:cs typeface="Calibri" panose="020F0502020204030204" pitchFamily="34" charset="0"/>
              </a:rPr>
              <a:t>Proving Knowledge without disclosing secrets (used in anonymous authentication)</a:t>
            </a:r>
          </a:p>
          <a:p>
            <a:r>
              <a:rPr lang="en-US" sz="2000" dirty="0">
                <a:latin typeface="Calibri" panose="020F0502020204030204" pitchFamily="34" charset="0"/>
                <a:cs typeface="Calibri" panose="020F0502020204030204" pitchFamily="34" charset="0"/>
              </a:rPr>
              <a:t>Symmetric Key systems cannot do any of these.  However, symmetric key systems are </a:t>
            </a:r>
            <a:r>
              <a:rPr lang="en-US" sz="2000" i="1" dirty="0">
                <a:latin typeface="Calibri" panose="020F0502020204030204" pitchFamily="34" charset="0"/>
                <a:cs typeface="Calibri" panose="020F0502020204030204" pitchFamily="34" charset="0"/>
              </a:rPr>
              <a:t>much</a:t>
            </a:r>
            <a:r>
              <a:rPr lang="en-US" sz="2000" dirty="0">
                <a:latin typeface="Calibri" panose="020F0502020204030204" pitchFamily="34" charset="0"/>
                <a:cs typeface="Calibri" panose="020F0502020204030204" pitchFamily="34" charset="0"/>
              </a:rPr>
              <a:t> faster than Public Key systems.</a:t>
            </a:r>
          </a:p>
          <a:p>
            <a:pPr>
              <a:buFontTx/>
              <a:buNone/>
            </a:pPr>
            <a:endParaRPr lang="en-US" sz="32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30</a:t>
            </a:fld>
            <a:endParaRPr lang="en-US"/>
          </a:p>
        </p:txBody>
      </p:sp>
      <p:sp>
        <p:nvSpPr>
          <p:cNvPr id="32772" name="Rectangle 2"/>
          <p:cNvSpPr>
            <a:spLocks noGrp="1" noChangeArrowheads="1"/>
          </p:cNvSpPr>
          <p:nvPr>
            <p:ph type="title"/>
          </p:nvPr>
        </p:nvSpPr>
        <p:spPr>
          <a:xfrm>
            <a:off x="685800" y="152400"/>
            <a:ext cx="7772400" cy="685800"/>
          </a:xfrm>
        </p:spPr>
        <p:txBody>
          <a:bodyPr/>
          <a:lstStyle/>
          <a:p>
            <a:r>
              <a:rPr lang="en-US" sz="3600" dirty="0"/>
              <a:t>Primes are plentiful</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304800" y="1676400"/>
                <a:ext cx="8610600" cy="4038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Euclid: There are infinitely many primes</a:t>
                </a:r>
              </a:p>
              <a:p>
                <a:pPr>
                  <a:lnSpc>
                    <a:spcPct val="80000"/>
                  </a:lnSpc>
                  <a:spcBef>
                    <a:spcPts val="200"/>
                  </a:spcBef>
                </a:pPr>
                <a:r>
                  <a:rPr lang="en-US" sz="2400" dirty="0">
                    <a:latin typeface="Calibri" panose="020F0502020204030204" pitchFamily="34" charset="0"/>
                    <a:cs typeface="Calibri" panose="020F0502020204030204" pitchFamily="34" charset="0"/>
                  </a:rPr>
                  <a:t>Prime Number Theorem:  The number of primes, </a:t>
                </a:r>
                <a14:m>
                  <m:oMath xmlns:m="http://schemas.openxmlformats.org/officeDocument/2006/math">
                    <m:r>
                      <a:rPr lang="en-US" sz="240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less than or equal to n is asymptotically equal to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a:t>
                </a:r>
              </a:p>
              <a:p>
                <a:pPr lvl="1">
                  <a:lnSpc>
                    <a:spcPct val="80000"/>
                  </a:lnSpc>
                  <a:spcBef>
                    <a:spcPts val="200"/>
                  </a:spcBef>
                </a:pPr>
                <a:r>
                  <a:rPr lang="en-US" sz="2400" dirty="0">
                    <a:latin typeface="Calibri" panose="020F0502020204030204" pitchFamily="34" charset="0"/>
                    <a:cs typeface="Calibri" panose="020F0502020204030204" pitchFamily="34" charset="0"/>
                  </a:rPr>
                  <a:t>Spookily accurate even for pretty small n.</a:t>
                </a:r>
              </a:p>
              <a:p>
                <a:pPr lvl="1">
                  <a:lnSpc>
                    <a:spcPct val="80000"/>
                  </a:lnSpc>
                  <a:spcBef>
                    <a:spcPts val="200"/>
                  </a:spcBef>
                </a:pPr>
                <a:r>
                  <a:rPr lang="en-US" sz="2400" dirty="0">
                    <a:latin typeface="Calibri" panose="020F0502020204030204" pitchFamily="34" charset="0"/>
                    <a:cs typeface="Calibri" panose="020F0502020204030204" pitchFamily="34" charset="0"/>
                  </a:rPr>
                  <a:t>First proof using complex analysis sketched by Riemann, finished by Hadamard and de la Vallee-Poussin. “Elementary” proof by </a:t>
                </a:r>
                <a:r>
                  <a:rPr lang="en-US" sz="2400" dirty="0" err="1">
                    <a:latin typeface="Calibri" panose="020F0502020204030204" pitchFamily="34" charset="0"/>
                    <a:cs typeface="Calibri" panose="020F0502020204030204" pitchFamily="34" charset="0"/>
                  </a:rPr>
                  <a:t>Erdos</a:t>
                </a:r>
                <a:r>
                  <a:rPr lang="en-US" sz="2400" dirty="0">
                    <a:latin typeface="Calibri" panose="020F0502020204030204" pitchFamily="34" charset="0"/>
                    <a:cs typeface="Calibri" panose="020F0502020204030204" pitchFamily="34" charset="0"/>
                  </a:rPr>
                  <a:t> and </a:t>
                </a:r>
                <a:r>
                  <a:rPr lang="en-US" sz="2400" dirty="0" err="1">
                    <a:latin typeface="Calibri" panose="020F0502020204030204" pitchFamily="34" charset="0"/>
                    <a:cs typeface="Calibri" panose="020F0502020204030204" pitchFamily="34" charset="0"/>
                  </a:rPr>
                  <a:t>Selberg</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Chebyshev’s Theorem: For x&gt;200,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r>
                      <a:rPr lang="en-US" sz="2400" b="0" i="1" smtClean="0">
                        <a:latin typeface="Cambria Math" panose="02040503050406030204" pitchFamily="18" charset="0"/>
                      </a:rPr>
                      <m:t>&lt;</m:t>
                    </m:r>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&lt;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=1.7</m:t>
                    </m:r>
                    <m:r>
                      <a:rPr lang="en-US" sz="2400" b="0" i="0" smtClean="0">
                        <a:latin typeface="Cambria Math" panose="02040503050406030204" pitchFamily="18" charset="0"/>
                      </a:rPr>
                      <m:t>  </m:t>
                    </m:r>
                  </m:oMath>
                </a14:m>
                <a:endParaRPr lang="en-US" sz="2400" b="0" dirty="0">
                  <a:latin typeface="Calibri" panose="020F0502020204030204" pitchFamily="34" charset="0"/>
                </a:endParaRPr>
              </a:p>
              <a:p>
                <a:pPr marL="457200" lvl="1" indent="0">
                  <a:lnSpc>
                    <a:spcPct val="80000"/>
                  </a:lnSpc>
                  <a:spcBef>
                    <a:spcPts val="200"/>
                  </a:spcBef>
                  <a:buNone/>
                </a:pPr>
                <a:r>
                  <a:rPr lang="en-US" sz="2400" dirty="0">
                    <a:latin typeface="Calibri" panose="020F0502020204030204" pitchFamily="34" charset="0"/>
                    <a:cs typeface="Calibri" panose="020F0502020204030204" pitchFamily="34" charset="0"/>
                  </a:rPr>
                  <a:t>Pretty easy to prove.</a:t>
                </a:r>
              </a:p>
              <a:p>
                <a:pPr>
                  <a:lnSpc>
                    <a:spcPct val="80000"/>
                  </a:lnSpc>
                  <a:spcBef>
                    <a:spcPts val="200"/>
                  </a:spcBef>
                </a:pPr>
                <a:r>
                  <a:rPr lang="en-US" sz="2400" dirty="0">
                    <a:latin typeface="Calibri" panose="020F0502020204030204" pitchFamily="34" charset="0"/>
                    <a:cs typeface="Calibri" panose="020F0502020204030204" pitchFamily="34" charset="0"/>
                  </a:rPr>
                  <a:t>Bertrand’s Postulate: For all n&gt;2 there is a prime between n and 2n</a:t>
                </a: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304800" y="1676400"/>
                <a:ext cx="8610600" cy="4038600"/>
              </a:xfrm>
              <a:blipFill>
                <a:blip r:embed="rId2"/>
                <a:stretch>
                  <a:fillRect l="-1178" t="-3448" r="-884" b="-6270"/>
                </a:stretch>
              </a:blipFill>
            </p:spPr>
            <p:txBody>
              <a:bodyPr/>
              <a:lstStyle/>
              <a:p>
                <a:r>
                  <a:rPr lang="en-US">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990600"/>
          </a:xfrm>
        </p:spPr>
        <p:txBody>
          <a:bodyPr/>
          <a:lstStyle/>
          <a:p>
            <a:r>
              <a:rPr lang="en-US" sz="3600"/>
              <a:t>Prime Distribution Example</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981061662"/>
              </p:ext>
            </p:extLst>
          </p:nvPr>
        </p:nvGraphicFramePr>
        <p:xfrm>
          <a:off x="1371600" y="2291080"/>
          <a:ext cx="5715000" cy="29667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chemeClr val="tx1"/>
                          </a:solidFill>
                          <a:latin typeface="Calibri" panose="020F0502020204030204" pitchFamily="34" charset="0"/>
                          <a:cs typeface="Calibri" panose="020F0502020204030204" pitchFamily="34" charset="0"/>
                        </a:rPr>
                        <a:t>p(n)</a:t>
                      </a:r>
                    </a:p>
                  </a:txBody>
                  <a:tcPr/>
                </a:tc>
                <a:tc>
                  <a:txBody>
                    <a:bodyPr/>
                    <a:lstStyle/>
                    <a:p>
                      <a:pPr algn="r"/>
                      <a:r>
                        <a:rPr lang="en-US">
                          <a:solidFill>
                            <a:schemeClr val="tx1"/>
                          </a:solidFill>
                          <a:latin typeface="Calibri" panose="020F0502020204030204" pitchFamily="34" charset="0"/>
                          <a:cs typeface="Calibri" panose="020F0502020204030204" pitchFamily="34" charset="0"/>
                        </a:rPr>
                        <a:t>n/</a:t>
                      </a:r>
                      <a:r>
                        <a:rPr lang="en-US" err="1">
                          <a:solidFill>
                            <a:schemeClr val="tx1"/>
                          </a:solidFill>
                          <a:latin typeface="Calibri" panose="020F0502020204030204" pitchFamily="34" charset="0"/>
                          <a:cs typeface="Calibri" panose="020F0502020204030204" pitchFamily="34" charset="0"/>
                        </a:rPr>
                        <a:t>ln</a:t>
                      </a:r>
                      <a:r>
                        <a:rPr lang="en-US">
                          <a:solidFill>
                            <a:schemeClr val="tx1"/>
                          </a:solidFill>
                          <a:latin typeface="Calibri" panose="020F0502020204030204" pitchFamily="34" charset="0"/>
                          <a:cs typeface="Calibri" panose="020F0502020204030204" pitchFamily="34" charset="0"/>
                        </a:rPr>
                        <a:t>(n)</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alibri" panose="020F0502020204030204" pitchFamily="34" charset="0"/>
                          <a:cs typeface="Calibri" panose="020F0502020204030204" pitchFamily="34" charset="0"/>
                        </a:rPr>
                        <a:t>p(n)/</a:t>
                      </a:r>
                      <a:r>
                        <a:rPr lang="en-US" baseline="0" dirty="0">
                          <a:solidFill>
                            <a:schemeClr val="tx1"/>
                          </a:solidFill>
                          <a:latin typeface="Calibri" panose="020F0502020204030204" pitchFamily="34" charset="0"/>
                          <a:cs typeface="Calibri" panose="020F0502020204030204" pitchFamily="34" charset="0"/>
                        </a:rPr>
                        <a:t>(</a:t>
                      </a:r>
                      <a:r>
                        <a:rPr lang="en-US" dirty="0">
                          <a:solidFill>
                            <a:schemeClr val="tx1"/>
                          </a:solidFill>
                          <a:latin typeface="Calibri" panose="020F0502020204030204" pitchFamily="34" charset="0"/>
                          <a:cs typeface="Calibri" panose="020F0502020204030204" pitchFamily="34" charset="0"/>
                        </a:rPr>
                        <a:t>n/ln(n))</a:t>
                      </a:r>
                    </a:p>
                  </a:txBody>
                  <a:tcPr/>
                </a:tc>
                <a:extLst>
                  <a:ext uri="{0D108BD9-81ED-4DB2-BD59-A6C34878D82A}">
                    <a16:rowId xmlns:a16="http://schemas.microsoft.com/office/drawing/2014/main" val="10000"/>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4.34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.9217</a:t>
                      </a:r>
                    </a:p>
                  </a:txBody>
                  <a:tcPr/>
                </a:tc>
                <a:extLst>
                  <a:ext uri="{0D108BD9-81ED-4DB2-BD59-A6C34878D82A}">
                    <a16:rowId xmlns:a16="http://schemas.microsoft.com/office/drawing/2014/main" val="10001"/>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12.78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1.10</a:t>
                      </a:r>
                    </a:p>
                  </a:txBody>
                  <a:tcPr/>
                </a:tc>
                <a:extLst>
                  <a:ext uri="{0D108BD9-81ED-4DB2-BD59-A6C34878D82A}">
                    <a16:rowId xmlns:a16="http://schemas.microsoft.com/office/drawing/2014/main" val="10002"/>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21.71</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1.15</a:t>
                      </a:r>
                    </a:p>
                  </a:txBody>
                  <a:tcPr/>
                </a:tc>
                <a:extLst>
                  <a:ext uri="{0D108BD9-81ED-4DB2-BD59-A6C34878D82A}">
                    <a16:rowId xmlns:a16="http://schemas.microsoft.com/office/drawing/2014/main" val="10003"/>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80.46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1.17</a:t>
                      </a:r>
                    </a:p>
                  </a:txBody>
                  <a:tcPr/>
                </a:tc>
                <a:extLst>
                  <a:ext uri="{0D108BD9-81ED-4DB2-BD59-A6C34878D82A}">
                    <a16:rowId xmlns:a16="http://schemas.microsoft.com/office/drawing/2014/main" val="10004"/>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168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144.76</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1.16</a:t>
                      </a:r>
                    </a:p>
                  </a:txBody>
                  <a:tcPr/>
                </a:tc>
                <a:extLst>
                  <a:ext uri="{0D108BD9-81ED-4DB2-BD59-A6C34878D82A}">
                    <a16:rowId xmlns:a16="http://schemas.microsoft.com/office/drawing/2014/main" val="10005"/>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r>
                        <a:rPr lang="en-US" b="0" baseline="30000">
                          <a:solidFill>
                            <a:schemeClr val="tx1"/>
                          </a:solidFill>
                          <a:latin typeface="Calibri" panose="020F0502020204030204" pitchFamily="34" charset="0"/>
                          <a:cs typeface="Calibri" panose="020F0502020204030204" pitchFamily="34" charset="0"/>
                        </a:rPr>
                        <a:t>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78498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72382</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1.08</a:t>
                      </a:r>
                    </a:p>
                  </a:txBody>
                  <a:tcPr/>
                </a:tc>
                <a:extLst>
                  <a:ext uri="{0D108BD9-81ED-4DB2-BD59-A6C34878D82A}">
                    <a16:rowId xmlns:a16="http://schemas.microsoft.com/office/drawing/2014/main" val="10006"/>
                  </a:ext>
                </a:extLst>
              </a:tr>
              <a:tr h="370840">
                <a:tc>
                  <a:txBody>
                    <a:bodyPr/>
                    <a:lstStyle/>
                    <a:p>
                      <a:pPr algn="r"/>
                      <a:r>
                        <a:rPr lang="en-US" b="0" dirty="0">
                          <a:solidFill>
                            <a:schemeClr val="tx1"/>
                          </a:solidFill>
                          <a:latin typeface="Calibri" panose="020F0502020204030204" pitchFamily="34" charset="0"/>
                          <a:cs typeface="Calibri" panose="020F0502020204030204" pitchFamily="34" charset="0"/>
                        </a:rPr>
                        <a:t>10</a:t>
                      </a:r>
                      <a:r>
                        <a:rPr lang="en-US" b="0" baseline="30000"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50847478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48254949</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1.05</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32</a:t>
            </a:fld>
            <a:endParaRPr lang="en-US"/>
          </a:p>
        </p:txBody>
      </p:sp>
      <p:sp>
        <p:nvSpPr>
          <p:cNvPr id="25604" name="Rectangle 2"/>
          <p:cNvSpPr>
            <a:spLocks noGrp="1" noChangeArrowheads="1"/>
          </p:cNvSpPr>
          <p:nvPr>
            <p:ph type="title"/>
          </p:nvPr>
        </p:nvSpPr>
        <p:spPr>
          <a:xfrm>
            <a:off x="685800" y="152400"/>
            <a:ext cx="7772400" cy="914400"/>
          </a:xfrm>
        </p:spPr>
        <p:txBody>
          <a:bodyPr/>
          <a:lstStyle/>
          <a:p>
            <a:r>
              <a:rPr lang="en-US" sz="3600" dirty="0"/>
              <a:t>Factoring and exponents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1981200"/>
                <a:ext cx="8382000" cy="3429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 is the product of two (possibly unknown) primes,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is known,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a:p>
                <a:pPr marL="400050" lvl="1" indent="0">
                  <a:lnSpc>
                    <a:spcPct val="80000"/>
                  </a:lnSpc>
                  <a:buNone/>
                </a:pPr>
                <a:r>
                  <a:rPr lang="en-US" sz="2400" dirty="0">
                    <a:latin typeface="Calibri" panose="020F0502020204030204" pitchFamily="34" charset="0"/>
                    <a:cs typeface="Calibri" panose="020F0502020204030204" pitchFamily="34" charset="0"/>
                    <a:sym typeface="Symbol" pitchFamily="18" charset="2"/>
                  </a:rPr>
                  <a:t>Proof: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are known,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r>
                      <a:rPr lang="en-US" sz="2400" b="0" i="1" smtClean="0">
                        <a:latin typeface="Cambria Math" panose="02040503050406030204" pitchFamily="18" charset="0"/>
                        <a:ea typeface="Cambria Math" panose="02040503050406030204" pitchFamily="18" charset="0"/>
                        <a:sym typeface="Symbol" pitchFamily="18" charset="2"/>
                      </a:rPr>
                      <m:t>𝑞</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rPr>
                  <a:t>.  </a:t>
                </a:r>
              </a:p>
              <a:p>
                <a:pPr marL="400050" lvl="1" indent="0">
                  <a:lnSpc>
                    <a:spcPct val="80000"/>
                  </a:lnSpc>
                  <a:buNone/>
                </a:pPr>
                <a:r>
                  <a:rPr lang="en-US" sz="2400" dirty="0">
                    <a:latin typeface="Calibri" panose="020F0502020204030204" pitchFamily="34" charset="0"/>
                    <a:cs typeface="Calibri" panose="020F0502020204030204" pitchFamily="34" charset="0"/>
                  </a:rPr>
                  <a:t>Set </a:t>
                </a:r>
                <a14:m>
                  <m:oMath xmlns:m="http://schemas.openxmlformats.org/officeDocument/2006/math">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 </m:t>
                    </m:r>
                  </m:oMath>
                </a14:m>
                <a:r>
                  <a:rPr lang="en-US" sz="2400" dirty="0">
                    <a:latin typeface="Calibri" panose="020F0502020204030204" pitchFamily="34" charset="0"/>
                    <a:cs typeface="Calibri" panose="020F0502020204030204" pitchFamily="34" charset="0"/>
                  </a:rPr>
                  <a:t>where </a:t>
                </a:r>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are the roots of</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=0</m:t>
                    </m:r>
                  </m:oMath>
                </a14:m>
                <a:r>
                  <a:rPr lang="en-US" sz="2400" dirty="0">
                    <a:latin typeface="Calibri" panose="020F0502020204030204" pitchFamily="34" charset="0"/>
                    <a:cs typeface="Calibri" panose="020F0502020204030204" pitchFamily="34" charset="0"/>
                  </a:rPr>
                  <a:t>.  We can solve this equation.</a:t>
                </a:r>
              </a:p>
              <a:p>
                <a:pPr marL="857250" lvl="1" indent="-457200">
                  <a:lnSpc>
                    <a:spcPct val="80000"/>
                  </a:lnSpc>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Note:  If </a:t>
                </a:r>
                <a14:m>
                  <m:oMath xmlns:m="http://schemas.openxmlformats.org/officeDocument/2006/math">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𝑒</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r>
                          <a:rPr lang="en-US" sz="2400" b="0" i="1" smtClean="0">
                            <a:latin typeface="Cambria Math" panose="02040503050406030204" pitchFamily="18" charset="0"/>
                            <a:ea typeface="Cambria Math" panose="02040503050406030204" pitchFamily="18" charset="0"/>
                            <a:sym typeface="Symbol" pitchFamily="18" charset="2"/>
                          </a:rPr>
                          <m:t>)</m:t>
                        </m:r>
                      </m:e>
                    </m:d>
                    <m:r>
                      <a:rPr lang="en-US" sz="2400" b="0" i="0"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𝑑</m:t>
                    </m:r>
                  </m:oMath>
                </a14:m>
                <a:r>
                  <a:rPr lang="en-US" sz="2400" dirty="0">
                    <a:latin typeface="Calibri" panose="020F0502020204030204" pitchFamily="34" charset="0"/>
                    <a:cs typeface="Calibri" panose="020F0502020204030204" pitchFamily="34" charset="0"/>
                    <a:sym typeface="Symbol" pitchFamily="18" charset="2"/>
                  </a:rPr>
                  <a:t>: </a:t>
                </a:r>
                <a:endParaRPr lang="en-US" sz="2400" b="0" i="1" dirty="0">
                  <a:latin typeface="Cambria Math" panose="02040503050406030204" pitchFamily="18" charset="0"/>
                  <a:sym typeface="Symbol" pitchFamily="18" charset="2"/>
                </a:endParaRPr>
              </a:p>
              <a:p>
                <a:pPr marL="400050" lvl="1" indent="0">
                  <a:lnSpc>
                    <a:spcPct val="80000"/>
                  </a:lnSpc>
                  <a:buNone/>
                </a:pPr>
                <a14:m>
                  <m:oMath xmlns:m="http://schemas.openxmlformats.org/officeDocument/2006/math">
                    <m:r>
                      <a:rPr lang="en-US" sz="2400" b="0" i="1" smtClean="0">
                        <a:latin typeface="Cambria Math" panose="02040503050406030204" pitchFamily="18" charset="0"/>
                        <a:sym typeface="Symbol" pitchFamily="18" charset="2"/>
                      </a:rPr>
                      <m:t>𝑒𝑑</m:t>
                    </m:r>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If we know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this theorem tells us if we know a universal exponent,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1981200"/>
                <a:ext cx="8382000" cy="3429000"/>
              </a:xfrm>
              <a:blipFill>
                <a:blip r:embed="rId2"/>
                <a:stretch>
                  <a:fillRect l="-1212" t="-4059" r="-1061"/>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33</a:t>
            </a:fld>
            <a:endParaRPr lang="en-US"/>
          </a:p>
        </p:txBody>
      </p:sp>
      <p:sp>
        <p:nvSpPr>
          <p:cNvPr id="25604" name="Rectangle 2"/>
          <p:cNvSpPr>
            <a:spLocks noGrp="1" noChangeArrowheads="1"/>
          </p:cNvSpPr>
          <p:nvPr>
            <p:ph type="title"/>
          </p:nvPr>
        </p:nvSpPr>
        <p:spPr>
          <a:xfrm>
            <a:off x="685800" y="0"/>
            <a:ext cx="7772400" cy="990600"/>
          </a:xfrm>
        </p:spPr>
        <p:txBody>
          <a:bodyPr/>
          <a:lstStyle/>
          <a:p>
            <a:r>
              <a:rPr lang="en-US" sz="3600"/>
              <a:t>Universal Exponent Theorem</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400050" y="1735282"/>
                <a:ext cx="8343900" cy="3810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𝑝𝑞</m:t>
                    </m:r>
                  </m:oMath>
                </a14:m>
                <a:r>
                  <a:rPr lang="en-US" sz="2400" dirty="0">
                    <a:latin typeface="Calibri" panose="020F0502020204030204" pitchFamily="34" charset="0"/>
                    <a:cs typeface="Calibri" panose="020F0502020204030204" pitchFamily="34" charset="0"/>
                    <a:sym typeface="Symbol" pitchFamily="18" charset="2"/>
                  </a:rPr>
                  <a:t>.  Given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𝑟</m:t>
                    </m:r>
                    <m:r>
                      <a:rPr lang="en-US" sz="2400" i="1" dirty="0" smtClean="0">
                        <a:latin typeface="Cambria Math" panose="02040503050406030204" pitchFamily="18" charset="0"/>
                        <a:cs typeface="Calibri" panose="020F0502020204030204" pitchFamily="34" charset="0"/>
                        <a:sym typeface="Symbol" pitchFamily="18" charset="2"/>
                      </a:rPr>
                      <m:t>&gt;0,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baseline="30000" dirty="0" err="1">
                        <a:latin typeface="Cambria Math" panose="02040503050406030204" pitchFamily="18" charset="0"/>
                        <a:cs typeface="Calibri" panose="020F0502020204030204" pitchFamily="34" charset="0"/>
                        <a:sym typeface="Symbol" pitchFamily="18" charset="2"/>
                      </a:rPr>
                      <m:t>𝑟</m:t>
                    </m:r>
                    <m:r>
                      <a:rPr lang="en-US" sz="2400" i="1" dirty="0">
                        <a:latin typeface="Cambria Math" panose="02040503050406030204" pitchFamily="18" charset="0"/>
                        <a:cs typeface="Calibri" panose="020F0502020204030204" pitchFamily="34" charset="0"/>
                        <a:sym typeface="Symbol" pitchFamily="18" charset="2"/>
                      </a:rPr>
                      <m:t> = 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all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factor n.  </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So, if we know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𝑝𝑞</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we can factor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lvl="1">
                  <a:lnSpc>
                    <a:spcPct val="80000"/>
                  </a:lnSpc>
                  <a:buNone/>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Method:  Let </a:t>
                </a:r>
                <a14:m>
                  <m:oMath xmlns:m="http://schemas.openxmlformats.org/officeDocument/2006/math">
                    <m:r>
                      <a:rPr lang="en-US" sz="2400" b="0" i="1" smtClean="0">
                        <a:latin typeface="Cambria Math" panose="02040503050406030204" pitchFamily="18" charset="0"/>
                        <a:cs typeface="Calibri" panose="020F0502020204030204" pitchFamily="34" charset="0"/>
                        <a:sym typeface="Symbol" pitchFamily="18" charset="2"/>
                      </a:rPr>
                      <m:t>𝑟</m:t>
                    </m:r>
                    <m:r>
                      <a:rPr lang="en-US" sz="2400" b="0" i="1" smtClean="0">
                        <a:latin typeface="Cambria Math" panose="02040503050406030204" pitchFamily="18" charset="0"/>
                        <a:cs typeface="Calibri" panose="020F0502020204030204" pitchFamily="34" charset="0"/>
                        <a:sym typeface="Symbol" pitchFamily="18" charset="2"/>
                      </a:rPr>
                      <m:t>=</m:t>
                    </m:r>
                    <m:sSup>
                      <m:sSupPr>
                        <m:ctrlPr>
                          <a:rPr lang="en-US" sz="2400" b="0" i="1" smtClean="0">
                            <a:latin typeface="Cambria Math" panose="02040503050406030204" pitchFamily="18" charset="0"/>
                            <a:cs typeface="Calibri" panose="020F0502020204030204" pitchFamily="34" charset="0"/>
                            <a:sym typeface="Symbol" pitchFamily="18" charset="2"/>
                          </a:rPr>
                        </m:ctrlPr>
                      </m:sSupPr>
                      <m:e>
                        <m:r>
                          <a:rPr lang="en-US" sz="2400" b="0" i="1" smtClean="0">
                            <a:latin typeface="Cambria Math" panose="02040503050406030204" pitchFamily="18" charset="0"/>
                            <a:cs typeface="Calibri" panose="020F0502020204030204" pitchFamily="34" charset="0"/>
                            <a:sym typeface="Symbol" pitchFamily="18" charset="2"/>
                          </a:rPr>
                          <m:t>2</m:t>
                        </m:r>
                      </m:e>
                      <m:sup>
                        <m:r>
                          <a:rPr lang="en-US" sz="2400" b="0" i="1" smtClean="0">
                            <a:latin typeface="Cambria Math" panose="02040503050406030204" pitchFamily="18" charset="0"/>
                            <a:cs typeface="Calibri" panose="020F0502020204030204" pitchFamily="34" charset="0"/>
                            <a:sym typeface="Symbol" pitchFamily="18" charset="2"/>
                          </a:rPr>
                          <m:t>𝑘</m:t>
                        </m:r>
                      </m:sup>
                    </m:sSup>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𝑚</m:t>
                    </m:r>
                  </m:oMath>
                </a14:m>
                <a:r>
                  <a:rPr lang="en-US" sz="2400" dirty="0">
                    <a:latin typeface="Calibri" panose="020F0502020204030204" pitchFamily="34" charset="0"/>
                    <a:cs typeface="Calibri" panose="020F0502020204030204" pitchFamily="34" charset="0"/>
                    <a:sym typeface="Symbol" pitchFamily="18" charset="2"/>
                  </a:rPr>
                  <a:t>, odd. Put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𝑎𝑚</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b="0" i="0"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0</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b</a:t>
                </a:r>
                <a:r>
                  <a:rPr lang="en-US" sz="2400" baseline="-25000" dirty="0">
                    <a:latin typeface="Calibri" panose="020F0502020204030204" pitchFamily="34" charset="0"/>
                    <a:cs typeface="Calibri" panose="020F0502020204030204" pitchFamily="34" charset="0"/>
                    <a:sym typeface="Symbol" pitchFamily="18" charset="2"/>
                  </a:rPr>
                  <a:t>i</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𝑖</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&gt;</m:t>
                    </m:r>
                    <m:r>
                      <a:rPr lang="en-US" sz="2400" i="1"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non-trivial factor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marL="400050" lvl="1" indent="0">
                  <a:lnSpc>
                    <a:spcPct val="80000"/>
                  </a:lnSpc>
                  <a:buNone/>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400050" y="1735282"/>
                <a:ext cx="8343900" cy="3810000"/>
              </a:xfrm>
              <a:blipFill>
                <a:blip r:embed="rId2"/>
                <a:stretch>
                  <a:fillRect l="-1064" t="-3322"/>
                </a:stretch>
              </a:blipFill>
            </p:spPr>
            <p:txBody>
              <a:bodyPr/>
              <a:lstStyle/>
              <a:p>
                <a:r>
                  <a:rPr lang="en-US">
                    <a:noFill/>
                  </a:rPr>
                  <a:t> </a:t>
                </a:r>
              </a:p>
            </p:txBody>
          </p:sp>
        </mc:Fallback>
      </mc:AlternateContent>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0"/>
            <a:ext cx="7772400" cy="914400"/>
          </a:xfrm>
        </p:spPr>
        <p:txBody>
          <a:bodyPr/>
          <a:lstStyle/>
          <a:p>
            <a:r>
              <a:rPr lang="en-US" sz="3600"/>
              <a:t>Universal Exponent Example</a:t>
            </a:r>
          </a:p>
        </p:txBody>
      </p:sp>
      <p:sp>
        <p:nvSpPr>
          <p:cNvPr id="231427" name="Rectangle 3"/>
          <p:cNvSpPr>
            <a:spLocks noGrp="1" noChangeArrowheads="1"/>
          </p:cNvSpPr>
          <p:nvPr>
            <p:ph type="body" idx="1"/>
          </p:nvPr>
        </p:nvSpPr>
        <p:spPr>
          <a:xfrm>
            <a:off x="533400" y="1905000"/>
            <a:ext cx="8229600" cy="3581400"/>
          </a:xfrm>
        </p:spPr>
        <p:txBody>
          <a:bodyPr/>
          <a:lstStyle/>
          <a:p>
            <a:pPr>
              <a:lnSpc>
                <a:spcPct val="95000"/>
              </a:lnSpc>
              <a:spcBef>
                <a:spcPts val="200"/>
              </a:spcBef>
            </a:pPr>
            <a:r>
              <a:rPr lang="en-US" sz="2400" dirty="0">
                <a:latin typeface="Calibri" panose="020F0502020204030204" pitchFamily="34" charset="0"/>
                <a:cs typeface="Calibri" panose="020F0502020204030204" pitchFamily="34" charset="0"/>
              </a:rPr>
              <a:t>Let n= 1517.  Note that a</a:t>
            </a:r>
            <a:r>
              <a:rPr lang="en-US" sz="2400" baseline="30000" dirty="0">
                <a:latin typeface="Calibri" panose="020F0502020204030204" pitchFamily="34" charset="0"/>
                <a:cs typeface="Calibri" panose="020F0502020204030204" pitchFamily="34" charset="0"/>
              </a:rPr>
              <a:t>1440</a:t>
            </a:r>
            <a:r>
              <a:rPr lang="en-US" sz="2400" dirty="0">
                <a:latin typeface="Calibri" panose="020F0502020204030204" pitchFamily="34" charset="0"/>
                <a:cs typeface="Calibri" panose="020F0502020204030204" pitchFamily="34" charset="0"/>
              </a:rPr>
              <a:t>=1 (mod n).</a:t>
            </a:r>
          </a:p>
          <a:p>
            <a:pPr lvl="1">
              <a:lnSpc>
                <a:spcPct val="95000"/>
              </a:lnSpc>
              <a:spcBef>
                <a:spcPts val="200"/>
              </a:spcBef>
            </a:pPr>
            <a:r>
              <a:rPr lang="en-US" sz="2400" dirty="0">
                <a:latin typeface="Calibri" panose="020F0502020204030204" pitchFamily="34" charset="0"/>
                <a:cs typeface="Calibri" panose="020F0502020204030204" pitchFamily="34" charset="0"/>
              </a:rPr>
              <a:t>1440= 2</a:t>
            </a:r>
            <a:r>
              <a:rPr lang="en-US" sz="2400" baseline="30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(45), m= 45.</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2</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=401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401</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  Try again.</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3</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=776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776</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=1444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1444</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=778(mod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778</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a:t>
            </a:r>
          </a:p>
          <a:p>
            <a:pPr lvl="1">
              <a:lnSpc>
                <a:spcPct val="95000"/>
              </a:lnSpc>
              <a:spcBef>
                <a:spcPts val="200"/>
              </a:spcBef>
            </a:pPr>
            <a:r>
              <a:rPr lang="en-US" sz="2400" dirty="0">
                <a:latin typeface="Calibri" panose="020F0502020204030204" pitchFamily="34" charset="0"/>
                <a:cs typeface="Calibri" panose="020F0502020204030204" pitchFamily="34" charset="0"/>
              </a:rPr>
              <a:t>(778-1, 1517)= (777, 1517)=37.</a:t>
            </a:r>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p:cNvSpPr>
            <a:spLocks noGrp="1"/>
          </p:cNvSpPr>
          <p:nvPr>
            <p:ph type="sldNum" sz="quarter" idx="12"/>
          </p:nvPr>
        </p:nvSpPr>
        <p:spPr>
          <a:noFill/>
        </p:spPr>
        <p:txBody>
          <a:bodyPr/>
          <a:lstStyle/>
          <a:p>
            <a:fld id="{3566F0D2-F37F-4603-9480-DBEFC17A0D69}" type="slidenum">
              <a:rPr lang="en-US" smtClean="0"/>
              <a:pPr/>
              <a:t>35</a:t>
            </a:fld>
            <a:endParaRPr lang="en-US"/>
          </a:p>
        </p:txBody>
      </p:sp>
      <p:sp>
        <p:nvSpPr>
          <p:cNvPr id="37892" name="Rectangle 2"/>
          <p:cNvSpPr>
            <a:spLocks noGrp="1" noChangeArrowheads="1"/>
          </p:cNvSpPr>
          <p:nvPr>
            <p:ph type="title"/>
          </p:nvPr>
        </p:nvSpPr>
        <p:spPr>
          <a:xfrm>
            <a:off x="685800" y="0"/>
            <a:ext cx="7772400" cy="914400"/>
          </a:xfrm>
        </p:spPr>
        <p:txBody>
          <a:bodyPr/>
          <a:lstStyle/>
          <a:p>
            <a:r>
              <a:rPr lang="en-US" sz="3600"/>
              <a:t>Representing Large Integers</a:t>
            </a:r>
          </a:p>
        </p:txBody>
      </p:sp>
      <mc:AlternateContent xmlns:mc="http://schemas.openxmlformats.org/markup-compatibility/2006" xmlns:a14="http://schemas.microsoft.com/office/drawing/2010/main">
        <mc:Choice Requires="a14">
          <p:sp>
            <p:nvSpPr>
              <p:cNvPr id="37893" name="Rectangle 3"/>
              <p:cNvSpPr>
                <a:spLocks noGrp="1" noChangeArrowheads="1"/>
              </p:cNvSpPr>
              <p:nvPr>
                <p:ph type="body" idx="1"/>
              </p:nvPr>
            </p:nvSpPr>
            <p:spPr>
              <a:xfrm>
                <a:off x="304800" y="1524000"/>
                <a:ext cx="8534400" cy="41148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Numbers are represented in base 2</a:t>
                </a:r>
                <a:r>
                  <a:rPr lang="en-US" sz="2400" baseline="30000" dirty="0">
                    <a:solidFill>
                      <a:schemeClr val="tx2"/>
                    </a:solidFill>
                    <a:latin typeface="Calibri" panose="020F0502020204030204" pitchFamily="34" charset="0"/>
                    <a:cs typeface="Calibri" panose="020F0502020204030204" pitchFamily="34" charset="0"/>
                  </a:rPr>
                  <a:t>w</a:t>
                </a:r>
                <a:r>
                  <a:rPr lang="en-US" sz="2400" dirty="0">
                    <a:solidFill>
                      <a:schemeClr val="tx2"/>
                    </a:solidFill>
                    <a:latin typeface="Calibri" panose="020F0502020204030204" pitchFamily="34" charset="0"/>
                    <a:cs typeface="Calibri" panose="020F0502020204030204" pitchFamily="34" charset="0"/>
                  </a:rPr>
                  <a:t> where w is the number of bits in the “standard” unsigned integer (e.g. – 32 on IA32, 64 on x64)</a:t>
                </a:r>
                <a:endParaRPr lang="en-US" sz="2400" baseline="30000" dirty="0">
                  <a:solidFill>
                    <a:schemeClr val="tx2"/>
                  </a:solidFill>
                  <a:latin typeface="Calibri" panose="020F0502020204030204" pitchFamily="34" charset="0"/>
                  <a:cs typeface="Calibri" panose="020F0502020204030204" pitchFamily="34" charset="0"/>
                </a:endParaRPr>
              </a:p>
              <a:p>
                <a:pPr>
                  <a:spcBef>
                    <a:spcPts val="200"/>
                  </a:spcBef>
                </a:pPr>
                <a:r>
                  <a:rPr lang="en-US" sz="2400" dirty="0">
                    <a:solidFill>
                      <a:schemeClr val="tx2"/>
                    </a:solidFill>
                    <a:latin typeface="Calibri" panose="020F0502020204030204" pitchFamily="34" charset="0"/>
                    <a:cs typeface="Calibri" panose="020F0502020204030204" pitchFamily="34" charset="0"/>
                  </a:rPr>
                  <a:t>Each number has three components:</a:t>
                </a:r>
              </a:p>
              <a:p>
                <a:pPr lvl="1">
                  <a:spcBef>
                    <a:spcPts val="200"/>
                  </a:spcBef>
                </a:pPr>
                <a:r>
                  <a:rPr lang="en-US" sz="2400" dirty="0">
                    <a:solidFill>
                      <a:schemeClr val="tx2"/>
                    </a:solidFill>
                    <a:latin typeface="Calibri" panose="020F0502020204030204" pitchFamily="34" charset="0"/>
                    <a:cs typeface="Calibri" panose="020F0502020204030204" pitchFamily="34" charset="0"/>
                  </a:rPr>
                  <a:t>Sign: s words or </a:t>
                </a:r>
                <a:r>
                  <a:rPr lang="en-US" sz="2400" dirty="0" err="1">
                    <a:solidFill>
                      <a:schemeClr val="tx2"/>
                    </a:solidFill>
                    <a:latin typeface="Calibri" panose="020F0502020204030204" pitchFamily="34" charset="0"/>
                    <a:cs typeface="Calibri" panose="020F0502020204030204" pitchFamily="34" charset="0"/>
                  </a:rPr>
                  <a:t>ws</a:t>
                </a:r>
                <a:r>
                  <a:rPr lang="en-US" sz="2400" dirty="0">
                    <a:solidFill>
                      <a:schemeClr val="tx2"/>
                    </a:solidFill>
                    <a:latin typeface="Calibri" panose="020F0502020204030204" pitchFamily="34" charset="0"/>
                    <a:cs typeface="Calibri" panose="020F0502020204030204" pitchFamily="34" charset="0"/>
                  </a:rPr>
                  <a:t> bits.</a:t>
                </a:r>
              </a:p>
              <a:p>
                <a:pPr lvl="1">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𝑛</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b>
                    </m:sSub>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2</m:t>
                        </m:r>
                      </m:e>
                      <m:sup>
                        <m:r>
                          <a:rPr lang="en-US" sz="2400" b="0" i="1" smtClean="0">
                            <a:solidFill>
                              <a:schemeClr val="tx2"/>
                            </a:solidFill>
                            <a:latin typeface="Cambria Math" panose="02040503050406030204" pitchFamily="18" charset="0"/>
                            <a:cs typeface="Calibri" panose="020F0502020204030204" pitchFamily="34" charset="0"/>
                          </a:rPr>
                          <m:t>𝑤</m:t>
                        </m:r>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𝑎</m:t>
                        </m:r>
                      </m:e>
                      <m:sub>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b>
                    </m:sSub>
                    <m:sSup>
                      <m:sSupPr>
                        <m:ctrlPr>
                          <a:rPr lang="en-US" sz="2400" i="1">
                            <a:solidFill>
                              <a:schemeClr val="tx2"/>
                            </a:solidFill>
                            <a:latin typeface="Cambria Math" panose="02040503050406030204" pitchFamily="18" charset="0"/>
                            <a:cs typeface="Calibri" panose="020F0502020204030204" pitchFamily="34" charset="0"/>
                          </a:rPr>
                        </m:ctrlPr>
                      </m:sSupPr>
                      <m:e>
                        <m:r>
                          <a:rPr lang="en-US" sz="2400" i="1" smtClean="0">
                            <a:solidFill>
                              <a:schemeClr val="tx2"/>
                            </a:solidFill>
                            <a:latin typeface="Cambria Math" panose="02040503050406030204" pitchFamily="18" charset="0"/>
                            <a:cs typeface="Calibri" panose="020F0502020204030204" pitchFamily="34" charset="0"/>
                          </a:rPr>
                          <m:t>2</m:t>
                        </m:r>
                      </m:e>
                      <m:sup>
                        <m:r>
                          <a:rPr lang="en-US" sz="2400" i="1">
                            <a:solidFill>
                              <a:schemeClr val="tx2"/>
                            </a:solidFill>
                            <a:latin typeface="Cambria Math" panose="02040503050406030204" pitchFamily="18" charset="0"/>
                            <a:cs typeface="Calibri" panose="020F0502020204030204" pitchFamily="34" charset="0"/>
                          </a:rPr>
                          <m:t>𝑤</m:t>
                        </m:r>
                        <m:r>
                          <a:rPr lang="en-US" sz="2400" i="1">
                            <a:solidFill>
                              <a:schemeClr val="tx2"/>
                            </a:solidFill>
                            <a:latin typeface="Cambria Math" panose="02040503050406030204" pitchFamily="18" charset="0"/>
                            <a:cs typeface="Calibri" panose="020F0502020204030204" pitchFamily="34" charset="0"/>
                          </a:rPr>
                          <m:t>(</m:t>
                        </m:r>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p>
                    </m:sSup>
                    <m:r>
                      <a:rPr lang="en-US" sz="2400" b="0" i="0" smtClean="0">
                        <a:solidFill>
                          <a:schemeClr val="tx2"/>
                        </a:solidFill>
                        <a:latin typeface="Cambria Math" panose="02040503050406030204" pitchFamily="18" charset="0"/>
                        <a:cs typeface="Calibri" panose="020F0502020204030204" pitchFamily="34" charset="0"/>
                      </a:rPr>
                      <m:t>+ …+</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0</m:t>
                        </m:r>
                      </m:sub>
                    </m:sSub>
                  </m:oMath>
                </a14:m>
                <a:endParaRPr lang="en-US" sz="2400" dirty="0">
                  <a:solidFill>
                    <a:schemeClr val="tx2"/>
                  </a:solidFill>
                  <a:latin typeface="Calibri" panose="020F0502020204030204" pitchFamily="34" charset="0"/>
                  <a:cs typeface="Calibri" panose="020F0502020204030204" pitchFamily="34" charset="0"/>
                </a:endParaRPr>
              </a:p>
              <a:p>
                <a:pPr lvl="1">
                  <a:spcBef>
                    <a:spcPts val="200"/>
                  </a:spcBef>
                </a:pPr>
                <a:r>
                  <a:rPr lang="en-US" sz="2400" dirty="0">
                    <a:solidFill>
                      <a:schemeClr val="tx2"/>
                    </a:solidFill>
                    <a:latin typeface="Calibri" panose="020F0502020204030204" pitchFamily="34" charset="0"/>
                    <a:cs typeface="Calibri" panose="020F0502020204030204" pitchFamily="34" charset="0"/>
                  </a:rPr>
                  <a:t>Assembly is often used in inner loops to take advantage of special arithmetic instructions like “add with carry”</a:t>
                </a:r>
              </a:p>
            </p:txBody>
          </p:sp>
        </mc:Choice>
        <mc:Fallback xmlns="">
          <p:sp>
            <p:nvSpPr>
              <p:cNvPr id="37893" name="Rectangle 3"/>
              <p:cNvSpPr>
                <a:spLocks noGrp="1" noRot="1" noChangeAspect="1" noMove="1" noResize="1" noEditPoints="1" noAdjustHandles="1" noChangeArrowheads="1" noChangeShapeType="1" noTextEdit="1"/>
              </p:cNvSpPr>
              <p:nvPr>
                <p:ph type="body" idx="1"/>
              </p:nvPr>
            </p:nvSpPr>
            <p:spPr>
              <a:xfrm>
                <a:off x="304800" y="1524000"/>
                <a:ext cx="8534400" cy="4114800"/>
              </a:xfrm>
              <a:blipFill>
                <a:blip r:embed="rId2"/>
                <a:stretch>
                  <a:fillRect l="-1190" t="-1538" r="-298"/>
                </a:stretch>
              </a:blipFill>
            </p:spPr>
            <p:txBody>
              <a:bodyPr/>
              <a:lstStyle/>
              <a:p>
                <a:r>
                  <a:rPr lang="en-US">
                    <a:noFill/>
                  </a:rPr>
                  <a:t> </a:t>
                </a:r>
              </a:p>
            </p:txBody>
          </p:sp>
        </mc:Fallback>
      </mc:AlternateContent>
      <p:sp>
        <p:nvSpPr>
          <p:cNvPr id="37894"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5"/>
          <p:cNvSpPr>
            <a:spLocks noGrp="1"/>
          </p:cNvSpPr>
          <p:nvPr>
            <p:ph type="sldNum" sz="quarter" idx="12"/>
          </p:nvPr>
        </p:nvSpPr>
        <p:spPr>
          <a:noFill/>
        </p:spPr>
        <p:txBody>
          <a:bodyPr/>
          <a:lstStyle/>
          <a:p>
            <a:fld id="{D717CAD3-A491-4A44-A7D1-631699288854}" type="slidenum">
              <a:rPr lang="en-US" smtClean="0"/>
              <a:pPr/>
              <a:t>36</a:t>
            </a:fld>
            <a:endParaRPr lang="en-US"/>
          </a:p>
        </p:txBody>
      </p:sp>
      <p:sp>
        <p:nvSpPr>
          <p:cNvPr id="38916" name="Rectangle 2"/>
          <p:cNvSpPr>
            <a:spLocks noGrp="1" noChangeArrowheads="1"/>
          </p:cNvSpPr>
          <p:nvPr>
            <p:ph type="title"/>
          </p:nvPr>
        </p:nvSpPr>
        <p:spPr>
          <a:xfrm>
            <a:off x="685800" y="0"/>
            <a:ext cx="7772400" cy="914400"/>
          </a:xfrm>
        </p:spPr>
        <p:txBody>
          <a:bodyPr/>
          <a:lstStyle/>
          <a:p>
            <a:r>
              <a:rPr lang="en-US" sz="3600"/>
              <a:t>Classical Algorithms Speed</a:t>
            </a:r>
          </a:p>
        </p:txBody>
      </p:sp>
      <p:sp>
        <p:nvSpPr>
          <p:cNvPr id="38917" name="Rectangle 3"/>
          <p:cNvSpPr>
            <a:spLocks noGrp="1" noChangeArrowheads="1"/>
          </p:cNvSpPr>
          <p:nvPr>
            <p:ph type="body" idx="1"/>
          </p:nvPr>
        </p:nvSpPr>
        <p:spPr>
          <a:xfrm>
            <a:off x="228600" y="1365250"/>
            <a:ext cx="8686800" cy="4495800"/>
          </a:xfrm>
        </p:spPr>
        <p:txBody>
          <a:bodyPr/>
          <a:lstStyle/>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For two numbers of size 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and s</a:t>
            </a:r>
            <a:r>
              <a:rPr lang="en-US" sz="2400" baseline="-25000" dirty="0">
                <a:solidFill>
                  <a:schemeClr val="tx2"/>
                </a:solidFill>
                <a:latin typeface="Calibri" panose="020F0502020204030204" pitchFamily="34" charset="0"/>
                <a:cs typeface="Calibri" panose="020F0502020204030204" pitchFamily="34" charset="0"/>
              </a:rPr>
              <a:t>2 </a:t>
            </a:r>
            <a:r>
              <a:rPr lang="en-US" sz="2400" dirty="0">
                <a:solidFill>
                  <a:schemeClr val="tx2"/>
                </a:solidFill>
                <a:latin typeface="Calibri" panose="020F0502020204030204" pitchFamily="34" charset="0"/>
                <a:cs typeface="Calibri" panose="020F0502020204030204" pitchFamily="34" charset="0"/>
              </a:rPr>
              <a:t>(in bits)</a:t>
            </a:r>
            <a:endParaRPr lang="en-US" sz="2400" baseline="-250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Addition/Subtraction: O(s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)+O(s</a:t>
            </a:r>
            <a:r>
              <a:rPr lang="en-US" sz="2400" baseline="-25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time and max(s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s</a:t>
            </a:r>
            <a:r>
              <a:rPr lang="en-US" sz="2400" baseline="-25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)+1 space</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Multiplication/Squaring: O(s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x O(s</a:t>
            </a:r>
            <a:r>
              <a:rPr lang="en-US" sz="2400" baseline="-25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time and space (you can save roughly half the multiplies on squaring)</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Division: O(s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x O(s</a:t>
            </a:r>
            <a:r>
              <a:rPr lang="en-US" sz="2400" baseline="-25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time and space</a:t>
            </a:r>
          </a:p>
          <a:p>
            <a:pPr lvl="2">
              <a:lnSpc>
                <a:spcPct val="80000"/>
              </a:lnSpc>
              <a:spcBef>
                <a:spcPts val="200"/>
              </a:spcBef>
            </a:pPr>
            <a:r>
              <a:rPr lang="en-US" dirty="0">
                <a:solidFill>
                  <a:schemeClr val="tx2"/>
                </a:solidFill>
                <a:latin typeface="Calibri" panose="020F0502020204030204" pitchFamily="34" charset="0"/>
                <a:cs typeface="Calibri" panose="020F0502020204030204" pitchFamily="34" charset="0"/>
              </a:rPr>
              <a:t>Uses heuristic for estimating iterative single digit divisor: less than 1 high after normalization</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Extended GCD: O(s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x O(s</a:t>
            </a:r>
            <a:r>
              <a:rPr lang="en-US" sz="2400" baseline="-25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Modular versions use same time (plus time for one division by modulus) but smaller space</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Modular Exponentiation (a</a:t>
            </a:r>
            <a:r>
              <a:rPr lang="en-US" sz="2400" baseline="30000" dirty="0">
                <a:solidFill>
                  <a:schemeClr val="tx2"/>
                </a:solidFill>
                <a:latin typeface="Calibri" panose="020F0502020204030204" pitchFamily="34" charset="0"/>
                <a:cs typeface="Calibri" panose="020F0502020204030204" pitchFamily="34" charset="0"/>
              </a:rPr>
              <a:t>e</a:t>
            </a:r>
            <a:r>
              <a:rPr lang="en-US" sz="2400" dirty="0">
                <a:solidFill>
                  <a:schemeClr val="tx2"/>
                </a:solidFill>
                <a:latin typeface="Calibri" panose="020F0502020204030204" pitchFamily="34" charset="0"/>
                <a:cs typeface="Calibri" panose="020F0502020204030204" pitchFamily="34" charset="0"/>
              </a:rPr>
              <a:t> (mod n)): O((size e)(size n)</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using repeated squaring</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Solve simultaneous linear congruence's (using CRT): O(m</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x time to solve 1 where m= number of prime power factors of n</a:t>
            </a:r>
          </a:p>
        </p:txBody>
      </p:sp>
      <p:sp>
        <p:nvSpPr>
          <p:cNvPr id="38918"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5"/>
          <p:cNvSpPr>
            <a:spLocks noGrp="1"/>
          </p:cNvSpPr>
          <p:nvPr>
            <p:ph type="sldNum" sz="quarter" idx="12"/>
          </p:nvPr>
        </p:nvSpPr>
        <p:spPr>
          <a:noFill/>
        </p:spPr>
        <p:txBody>
          <a:bodyPr/>
          <a:lstStyle/>
          <a:p>
            <a:fld id="{EE23052A-F609-47FF-8CCD-B42A9A295BF6}" type="slidenum">
              <a:rPr lang="en-US" smtClean="0"/>
              <a:pPr/>
              <a:t>37</a:t>
            </a:fld>
            <a:endParaRPr lang="en-US"/>
          </a:p>
        </p:txBody>
      </p:sp>
      <p:sp>
        <p:nvSpPr>
          <p:cNvPr id="39940" name="Rectangle 2"/>
          <p:cNvSpPr>
            <a:spLocks noGrp="1" noChangeArrowheads="1"/>
          </p:cNvSpPr>
          <p:nvPr>
            <p:ph type="title"/>
          </p:nvPr>
        </p:nvSpPr>
        <p:spPr>
          <a:xfrm>
            <a:off x="685800" y="228600"/>
            <a:ext cx="7772400" cy="838200"/>
          </a:xfrm>
        </p:spPr>
        <p:txBody>
          <a:bodyPr/>
          <a:lstStyle/>
          <a:p>
            <a:r>
              <a:rPr lang="en-US" sz="3600" dirty="0" err="1"/>
              <a:t>Karasuba</a:t>
            </a:r>
            <a:r>
              <a:rPr lang="en-US" sz="3600" dirty="0"/>
              <a:t> Multiplication</a:t>
            </a:r>
          </a:p>
        </p:txBody>
      </p:sp>
      <mc:AlternateContent xmlns:mc="http://schemas.openxmlformats.org/markup-compatibility/2006" xmlns:a14="http://schemas.microsoft.com/office/drawing/2010/main">
        <mc:Choice Requires="a14">
          <p:sp>
            <p:nvSpPr>
              <p:cNvPr id="39941" name="Rectangle 3"/>
              <p:cNvSpPr>
                <a:spLocks noGrp="1" noChangeArrowheads="1"/>
              </p:cNvSpPr>
              <p:nvPr>
                <p:ph type="body" idx="1"/>
              </p:nvPr>
            </p:nvSpPr>
            <p:spPr>
              <a:xfrm>
                <a:off x="685800" y="2133600"/>
                <a:ext cx="7772400" cy="3276600"/>
              </a:xfrm>
            </p:spPr>
            <p:txBody>
              <a:bodyPr/>
              <a:lstStyle/>
              <a:p>
                <a:pPr>
                  <a:lnSpc>
                    <a:spcPct val="80000"/>
                  </a:lnSpc>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m:t>
                    </m:r>
                    <m:r>
                      <a:rPr lang="en-US" sz="2400" i="1" dirty="0" smtClean="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𝑎𝑐</m:t>
                    </m:r>
                    <m:r>
                      <a:rPr lang="en-US" sz="2400" i="1" dirty="0">
                        <a:solidFill>
                          <a:schemeClr val="tx2"/>
                        </a:solidFill>
                        <a:latin typeface="Cambria Math" panose="02040503050406030204" pitchFamily="18" charset="0"/>
                        <a:cs typeface="Calibri" panose="020F0502020204030204" pitchFamily="34" charset="0"/>
                      </a:rPr>
                      <m:t>22</m:t>
                    </m:r>
                    <m:r>
                      <a:rPr lang="en-US" sz="2400" b="0" i="1" baseline="30000" dirty="0" smtClean="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4 multiplies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𝑛</m:t>
                    </m:r>
                    <m:r>
                      <a:rPr lang="en-US" sz="2400" i="1" baseline="30000" dirty="0">
                        <a:solidFill>
                          <a:schemeClr val="tx2"/>
                        </a:solidFill>
                        <a:latin typeface="Cambria Math" panose="02040503050406030204" pitchFamily="18" charset="0"/>
                        <a:cs typeface="Calibri" panose="020F0502020204030204" pitchFamily="34" charset="0"/>
                      </a:rPr>
                      <m:t>2</m:t>
                    </m:r>
                  </m:oMath>
                </a14:m>
                <a:endParaRPr lang="en-US" sz="2400" dirty="0">
                  <a:solidFill>
                    <a:schemeClr val="tx2"/>
                  </a:solidFill>
                  <a:latin typeface="Calibri" panose="020F0502020204030204" pitchFamily="34" charset="0"/>
                  <a:cs typeface="Calibri" panose="020F0502020204030204" pitchFamily="34" charset="0"/>
                </a:endParaRPr>
              </a:p>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To save 1 multiply compute</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ac</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bd</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𝑎𝑐</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𝑏𝑑</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3 multiplies, 2 adds.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r>
                  <a:rPr lang="en-US" sz="2400" dirty="0" err="1">
                    <a:solidFill>
                      <a:schemeClr val="tx2"/>
                    </a:solidFill>
                    <a:latin typeface="Calibri" panose="020F0502020204030204" pitchFamily="34" charset="0"/>
                    <a:cs typeface="Calibri" panose="020F0502020204030204" pitchFamily="34" charset="0"/>
                  </a:rPr>
                  <a:t>n</a:t>
                </a:r>
                <a:r>
                  <a:rPr lang="en-US" sz="2400" baseline="30000" dirty="0" err="1">
                    <a:solidFill>
                      <a:schemeClr val="tx2"/>
                    </a:solidFill>
                    <a:latin typeface="Calibri" panose="020F0502020204030204" pitchFamily="34" charset="0"/>
                    <a:cs typeface="Calibri" panose="020F0502020204030204" pitchFamily="34" charset="0"/>
                  </a:rPr>
                  <a:t>lg</a:t>
                </a:r>
                <a:r>
                  <a:rPr lang="en-US" sz="2400" baseline="30000" dirty="0">
                    <a:solidFill>
                      <a:schemeClr val="tx2"/>
                    </a:solidFill>
                    <a:latin typeface="Calibri" panose="020F0502020204030204" pitchFamily="34" charset="0"/>
                    <a:cs typeface="Calibri" panose="020F0502020204030204" pitchFamily="34" charset="0"/>
                  </a:rPr>
                  <a:t>(3)</a:t>
                </a:r>
                <a:r>
                  <a:rPr lang="en-US" sz="2400" dirty="0">
                    <a:solidFill>
                      <a:schemeClr val="tx2"/>
                    </a:solidFill>
                    <a:latin typeface="Calibri" panose="020F0502020204030204" pitchFamily="34" charset="0"/>
                    <a:cs typeface="Calibri" panose="020F0502020204030204" pitchFamily="34" charset="0"/>
                  </a:rPr>
                  <a:t>, lg(3) is about 1.58</a:t>
                </a:r>
                <a:endParaRPr lang="en-US" sz="2400" baseline="30000" dirty="0">
                  <a:solidFill>
                    <a:schemeClr val="tx2"/>
                  </a:solidFill>
                  <a:latin typeface="Calibri" panose="020F0502020204030204" pitchFamily="34" charset="0"/>
                  <a:cs typeface="Calibri" panose="020F0502020204030204" pitchFamily="34" charset="0"/>
                </a:endParaRPr>
              </a:p>
              <a:p>
                <a:pPr>
                  <a:lnSpc>
                    <a:spcPct val="80000"/>
                  </a:lnSpc>
                  <a:buNone/>
                </a:pPr>
                <a:endParaRPr lang="en-US" sz="2800" dirty="0">
                  <a:solidFill>
                    <a:schemeClr val="tx2"/>
                  </a:solidFill>
                </a:endParaRPr>
              </a:p>
              <a:p>
                <a:pPr>
                  <a:lnSpc>
                    <a:spcPct val="80000"/>
                  </a:lnSpc>
                </a:pPr>
                <a:endParaRPr lang="en-US" sz="2800" dirty="0">
                  <a:solidFill>
                    <a:schemeClr val="tx2"/>
                  </a:solidFill>
                </a:endParaRPr>
              </a:p>
            </p:txBody>
          </p:sp>
        </mc:Choice>
        <mc:Fallback xmlns="">
          <p:sp>
            <p:nvSpPr>
              <p:cNvPr id="39941" name="Rectangle 3"/>
              <p:cNvSpPr>
                <a:spLocks noGrp="1" noRot="1" noChangeAspect="1" noMove="1" noResize="1" noEditPoints="1" noAdjustHandles="1" noChangeArrowheads="1" noChangeShapeType="1" noTextEdit="1"/>
              </p:cNvSpPr>
              <p:nvPr>
                <p:ph type="body" idx="1"/>
              </p:nvPr>
            </p:nvSpPr>
            <p:spPr>
              <a:xfrm>
                <a:off x="685800" y="2133600"/>
                <a:ext cx="7772400" cy="3276600"/>
              </a:xfrm>
              <a:blipFill>
                <a:blip r:embed="rId2"/>
                <a:stretch>
                  <a:fillRect l="-1305" t="-1931" b="-3475"/>
                </a:stretch>
              </a:blipFill>
            </p:spPr>
            <p:txBody>
              <a:bodyPr/>
              <a:lstStyle/>
              <a:p>
                <a:r>
                  <a:rPr lang="en-US">
                    <a:noFill/>
                  </a:rPr>
                  <a:t> </a:t>
                </a:r>
              </a:p>
            </p:txBody>
          </p:sp>
        </mc:Fallback>
      </mc:AlternateContent>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5"/>
          <p:cNvSpPr>
            <a:spLocks noGrp="1"/>
          </p:cNvSpPr>
          <p:nvPr>
            <p:ph type="sldNum" sz="quarter" idx="12"/>
          </p:nvPr>
        </p:nvSpPr>
        <p:spPr>
          <a:noFill/>
        </p:spPr>
        <p:txBody>
          <a:bodyPr/>
          <a:lstStyle/>
          <a:p>
            <a:fld id="{8932B568-3C8F-4ED1-96CE-1CCD8FFC0F36}" type="slidenum">
              <a:rPr lang="en-US" smtClean="0"/>
              <a:pPr/>
              <a:t>38</a:t>
            </a:fld>
            <a:endParaRPr lang="en-US"/>
          </a:p>
        </p:txBody>
      </p:sp>
      <p:sp>
        <p:nvSpPr>
          <p:cNvPr id="40964" name="Rectangle 2"/>
          <p:cNvSpPr>
            <a:spLocks noGrp="1" noChangeArrowheads="1"/>
          </p:cNvSpPr>
          <p:nvPr>
            <p:ph type="title"/>
          </p:nvPr>
        </p:nvSpPr>
        <p:spPr>
          <a:xfrm>
            <a:off x="685800" y="152400"/>
            <a:ext cx="7772400" cy="838200"/>
          </a:xfrm>
        </p:spPr>
        <p:txBody>
          <a:bodyPr/>
          <a:lstStyle/>
          <a:p>
            <a:r>
              <a:rPr lang="en-US" sz="3600" dirty="0"/>
              <a:t>Integer Squaring</a:t>
            </a:r>
          </a:p>
        </p:txBody>
      </p:sp>
      <p:sp>
        <p:nvSpPr>
          <p:cNvPr id="40965" name="Rectangle 3"/>
          <p:cNvSpPr>
            <a:spLocks noGrp="1" noChangeArrowheads="1"/>
          </p:cNvSpPr>
          <p:nvPr>
            <p:ph type="body" idx="1"/>
          </p:nvPr>
        </p:nvSpPr>
        <p:spPr>
          <a:xfrm>
            <a:off x="533400" y="1752600"/>
            <a:ext cx="8077200" cy="44958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Reduced number of multiplies because of symmetry</a:t>
            </a:r>
          </a:p>
          <a:p>
            <a:pPr lvl="1">
              <a:spcBef>
                <a:spcPts val="200"/>
              </a:spcBef>
            </a:pPr>
            <a:r>
              <a:rPr lang="en-US" sz="2400" dirty="0">
                <a:solidFill>
                  <a:schemeClr val="tx2"/>
                </a:solidFill>
                <a:latin typeface="Calibri" panose="020F0502020204030204" pitchFamily="34" charset="0"/>
                <a:cs typeface="Calibri" panose="020F0502020204030204" pitchFamily="34" charset="0"/>
              </a:rPr>
              <a:t>a= 2</a:t>
            </a:r>
            <a:r>
              <a:rPr lang="en-US" sz="2400" baseline="30000"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 b= 2</a:t>
            </a:r>
            <a:r>
              <a:rPr lang="en-US" sz="2400" baseline="30000"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0</a:t>
            </a:r>
          </a:p>
          <a:p>
            <a:pPr lvl="1">
              <a:spcBef>
                <a:spcPts val="200"/>
              </a:spcBef>
            </a:pPr>
            <a:r>
              <a:rPr lang="en-US" sz="2400" dirty="0">
                <a:solidFill>
                  <a:schemeClr val="tx2"/>
                </a:solidFill>
                <a:latin typeface="Calibri" panose="020F0502020204030204" pitchFamily="34" charset="0"/>
                <a:cs typeface="Calibri" panose="020F0502020204030204" pitchFamily="34" charset="0"/>
              </a:rPr>
              <a:t>ab= 2</a:t>
            </a:r>
            <a:r>
              <a:rPr lang="en-US" sz="2400" baseline="30000" dirty="0">
                <a:solidFill>
                  <a:schemeClr val="tx2"/>
                </a:solidFill>
                <a:latin typeface="Calibri" panose="020F0502020204030204" pitchFamily="34" charset="0"/>
                <a:cs typeface="Calibri" panose="020F0502020204030204" pitchFamily="34" charset="0"/>
              </a:rPr>
              <a:t>2n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 </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+ 2</a:t>
            </a:r>
            <a:r>
              <a:rPr lang="en-US" sz="2400" baseline="30000"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b</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 </a:t>
            </a:r>
          </a:p>
          <a:p>
            <a:pPr lvl="2">
              <a:spcBef>
                <a:spcPts val="200"/>
              </a:spcBef>
            </a:pPr>
            <a:r>
              <a:rPr lang="en-US" dirty="0">
                <a:solidFill>
                  <a:schemeClr val="tx2"/>
                </a:solidFill>
                <a:latin typeface="Calibri" panose="020F0502020204030204" pitchFamily="34" charset="0"/>
                <a:cs typeface="Calibri" panose="020F0502020204030204" pitchFamily="34" charset="0"/>
              </a:rPr>
              <a:t>4 multiplies</a:t>
            </a:r>
          </a:p>
          <a:p>
            <a:pPr lvl="1">
              <a:spcBef>
                <a:spcPts val="200"/>
              </a:spcBef>
            </a:pPr>
            <a:r>
              <a:rPr lang="en-US" sz="2400" dirty="0">
                <a:solidFill>
                  <a:schemeClr val="tx2"/>
                </a:solidFill>
                <a:latin typeface="Calibri" panose="020F0502020204030204" pitchFamily="34" charset="0"/>
                <a:cs typeface="Calibri" panose="020F0502020204030204" pitchFamily="34" charset="0"/>
              </a:rPr>
              <a:t>a</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2</a:t>
            </a:r>
            <a:r>
              <a:rPr lang="en-US" sz="2400" baseline="30000" dirty="0">
                <a:solidFill>
                  <a:schemeClr val="tx2"/>
                </a:solidFill>
                <a:latin typeface="Calibri" panose="020F0502020204030204" pitchFamily="34" charset="0"/>
                <a:cs typeface="Calibri" panose="020F0502020204030204" pitchFamily="34" charset="0"/>
              </a:rPr>
              <a:t>2n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+2</a:t>
            </a:r>
            <a:r>
              <a:rPr lang="en-US" sz="2400" baseline="30000" dirty="0">
                <a:solidFill>
                  <a:schemeClr val="tx2"/>
                </a:solidFill>
                <a:latin typeface="Calibri" panose="020F0502020204030204" pitchFamily="34" charset="0"/>
                <a:cs typeface="Calibri" panose="020F0502020204030204" pitchFamily="34" charset="0"/>
              </a:rPr>
              <a:t>n+1</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baseline="30000" dirty="0">
                <a:solidFill>
                  <a:schemeClr val="tx2"/>
                </a:solidFill>
                <a:latin typeface="Calibri" panose="020F0502020204030204" pitchFamily="34" charset="0"/>
                <a:cs typeface="Calibri" panose="020F0502020204030204" pitchFamily="34" charset="0"/>
              </a:rPr>
              <a:t>2</a:t>
            </a:r>
          </a:p>
          <a:p>
            <a:pPr lvl="2">
              <a:spcBef>
                <a:spcPts val="200"/>
              </a:spcBef>
            </a:pPr>
            <a:r>
              <a:rPr lang="en-US" dirty="0">
                <a:solidFill>
                  <a:schemeClr val="tx2"/>
                </a:solidFill>
                <a:latin typeface="Calibri" panose="020F0502020204030204" pitchFamily="34" charset="0"/>
                <a:cs typeface="Calibri" panose="020F0502020204030204" pitchFamily="34" charset="0"/>
              </a:rPr>
              <a:t>3 multiplies</a:t>
            </a:r>
          </a:p>
          <a:p>
            <a:pPr>
              <a:spcBef>
                <a:spcPts val="200"/>
              </a:spcBef>
            </a:pPr>
            <a:r>
              <a:rPr lang="en-US" sz="2400" dirty="0">
                <a:solidFill>
                  <a:schemeClr val="tx2"/>
                </a:solidFill>
                <a:latin typeface="Calibri" panose="020F0502020204030204" pitchFamily="34" charset="0"/>
                <a:cs typeface="Calibri" panose="020F0502020204030204" pitchFamily="34" charset="0"/>
              </a:rPr>
              <a:t>Cost:  If a is t words long, a</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takes (t+1)t/2 single precision multiplies</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5"/>
          <p:cNvSpPr>
            <a:spLocks noGrp="1"/>
          </p:cNvSpPr>
          <p:nvPr>
            <p:ph type="sldNum" sz="quarter" idx="12"/>
          </p:nvPr>
        </p:nvSpPr>
        <p:spPr>
          <a:noFill/>
        </p:spPr>
        <p:txBody>
          <a:bodyPr/>
          <a:lstStyle/>
          <a:p>
            <a:fld id="{C422BF9E-18DB-4392-858B-A48F587E5E57}" type="slidenum">
              <a:rPr lang="en-US" smtClean="0"/>
              <a:pPr/>
              <a:t>39</a:t>
            </a:fld>
            <a:endParaRPr lang="en-US"/>
          </a:p>
        </p:txBody>
      </p:sp>
      <p:sp>
        <p:nvSpPr>
          <p:cNvPr id="41988" name="Rectangle 2"/>
          <p:cNvSpPr>
            <a:spLocks noGrp="1" noChangeArrowheads="1"/>
          </p:cNvSpPr>
          <p:nvPr>
            <p:ph type="title"/>
          </p:nvPr>
        </p:nvSpPr>
        <p:spPr>
          <a:xfrm>
            <a:off x="685800" y="152400"/>
            <a:ext cx="7772400" cy="914400"/>
          </a:xfrm>
        </p:spPr>
        <p:txBody>
          <a:bodyPr/>
          <a:lstStyle/>
          <a:p>
            <a:r>
              <a:rPr lang="en-US" sz="3600" dirty="0"/>
              <a:t>Integer Division Algorithm</a:t>
            </a:r>
          </a:p>
        </p:txBody>
      </p:sp>
      <mc:AlternateContent xmlns:mc="http://schemas.openxmlformats.org/markup-compatibility/2006" xmlns:a14="http://schemas.microsoft.com/office/drawing/2010/main">
        <mc:Choice Requires="a14">
          <p:sp>
            <p:nvSpPr>
              <p:cNvPr id="41989" name="Rectangle 3"/>
              <p:cNvSpPr>
                <a:spLocks noGrp="1" noChangeArrowheads="1"/>
              </p:cNvSpPr>
              <p:nvPr>
                <p:ph type="body" idx="1"/>
              </p:nvPr>
            </p:nvSpPr>
            <p:spPr>
              <a:xfrm>
                <a:off x="381000" y="2286000"/>
                <a:ext cx="8458200" cy="3581400"/>
              </a:xfrm>
            </p:spPr>
            <p:txBody>
              <a:bodyPr/>
              <a:lstStyle/>
              <a:p>
                <a:pPr>
                  <a:spcBef>
                    <a:spcPts val="200"/>
                  </a:spcBef>
                </a:pP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𝑥</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𝑥</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𝑥</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m:t>
                    </m:r>
                    <m:r>
                      <a:rPr lang="en-US" sz="2000" i="1" dirty="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𝑦</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𝑥</m:t>
                    </m:r>
                    <m:r>
                      <a:rPr lang="en-US" sz="2000" i="1" dirty="0" smtClean="0">
                        <a:solidFill>
                          <a:schemeClr val="tx2"/>
                        </a:solidFill>
                        <a:latin typeface="Cambria Math" panose="02040503050406030204" pitchFamily="18" charset="0"/>
                        <a:cs typeface="Calibri" panose="020F0502020204030204" pitchFamily="34" charset="0"/>
                      </a:rPr>
                      <m:t>/</m:t>
                    </m:r>
                    <m:r>
                      <a:rPr lang="en-US" sz="2000" i="1" dirty="0" smtClean="0">
                        <a:solidFill>
                          <a:schemeClr val="tx2"/>
                        </a:solidFill>
                        <a:latin typeface="Cambria Math" panose="02040503050406030204" pitchFamily="18" charset="0"/>
                        <a:cs typeface="Calibri" panose="020F0502020204030204" pitchFamily="34" charset="0"/>
                      </a:rPr>
                      <m:t>𝑦</m:t>
                    </m:r>
                    <m:r>
                      <a:rPr lang="en-US" sz="2000" i="1" dirty="0" smtClean="0">
                        <a:solidFill>
                          <a:schemeClr val="tx2"/>
                        </a:solidFill>
                        <a:latin typeface="Cambria Math" panose="02040503050406030204" pitchFamily="18" charset="0"/>
                        <a:cs typeface="Calibri" panose="020F0502020204030204" pitchFamily="34" charset="0"/>
                      </a:rPr>
                      <m:t>=</m:t>
                    </m:r>
                    <m:r>
                      <a:rPr lang="en-US" sz="2000" i="1" dirty="0" smtClean="0">
                        <a:solidFill>
                          <a:schemeClr val="tx2"/>
                        </a:solidFill>
                        <a:latin typeface="Cambria Math" panose="02040503050406030204" pitchFamily="18" charset="0"/>
                        <a:cs typeface="Calibri" panose="020F0502020204030204" pitchFamily="34" charset="0"/>
                      </a:rPr>
                      <m:t>𝑞</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𝑞𝑛</m:t>
                    </m:r>
                    <m:r>
                      <a:rPr lang="en-US" sz="2000" i="1" baseline="-25000"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𝑡</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𝑞𝑛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𝑞</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m:t>
                    </m:r>
                    <m:r>
                      <a:rPr lang="en-US" sz="2000" i="1" dirty="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𝑚𝑜𝑑</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𝑦</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m:t>
                    </m:r>
                    <m:r>
                      <a:rPr lang="en-US" sz="2000" i="1" dirty="0">
                        <a:solidFill>
                          <a:schemeClr val="tx2"/>
                        </a:solidFill>
                        <a:latin typeface="Cambria Math" panose="02040503050406030204" pitchFamily="18" charset="0"/>
                        <a:cs typeface="Calibri" panose="020F0502020204030204" pitchFamily="34" charset="0"/>
                      </a:rPr>
                      <m:t> = (</m:t>
                    </m:r>
                    <m:r>
                      <a:rPr lang="en-US" sz="2000" i="1" dirty="0">
                        <a:solidFill>
                          <a:schemeClr val="tx2"/>
                        </a:solidFill>
                        <a:latin typeface="Cambria Math" panose="02040503050406030204" pitchFamily="18" charset="0"/>
                        <a:cs typeface="Calibri" panose="020F0502020204030204" pitchFamily="34" charset="0"/>
                      </a:rPr>
                      <m:t>𝑟𝑛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𝑟</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endParaRPr lang="en-US" sz="2400" baseline="-25000" dirty="0">
                  <a:solidFill>
                    <a:schemeClr val="tx2"/>
                  </a:solidFill>
                  <a:latin typeface="Calibri" panose="020F0502020204030204" pitchFamily="34" charset="0"/>
                  <a:cs typeface="Calibri" panose="020F0502020204030204" pitchFamily="34" charset="0"/>
                </a:endParaRPr>
              </a:p>
              <a:p>
                <a:pPr>
                  <a:spcBef>
                    <a:spcPts val="200"/>
                  </a:spcBef>
                </a:pPr>
                <a:r>
                  <a:rPr lang="en-US" sz="2000" dirty="0">
                    <a:solidFill>
                      <a:schemeClr val="tx2"/>
                    </a:solidFill>
                    <a:latin typeface="Calibri" panose="020F0502020204030204" pitchFamily="34" charset="0"/>
                    <a:cs typeface="Calibri" panose="020F0502020204030204" pitchFamily="34" charset="0"/>
                  </a:rPr>
                  <a:t>Key Step: Estimate Quotient</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a:t>
                </a:r>
                <a:r>
                  <a:rPr lang="en-US" sz="2000" dirty="0" err="1">
                    <a:solidFill>
                      <a:schemeClr val="tx2"/>
                    </a:solidFill>
                    <a:latin typeface="Calibri" panose="020F0502020204030204" pitchFamily="34" charset="0"/>
                    <a:cs typeface="Calibri" panose="020F0502020204030204" pitchFamily="34" charset="0"/>
                  </a:rPr>
                  <a:t>y</a:t>
                </a:r>
                <a:r>
                  <a:rPr lang="en-US" sz="2000" baseline="-25000" dirty="0" err="1">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s</a:t>
                </a:r>
                <a:r>
                  <a:rPr lang="en-US" sz="2000" dirty="0">
                    <a:solidFill>
                      <a:schemeClr val="tx2"/>
                    </a:solidFill>
                    <a:latin typeface="Calibri" panose="020F0502020204030204" pitchFamily="34" charset="0"/>
                    <a:cs typeface="Calibri" panose="020F0502020204030204" pitchFamily="34" charset="0"/>
                  </a:rPr>
                  <a:t>  [b/2], the estimate</a:t>
                </a:r>
              </a:p>
              <a:p>
                <a:pPr lvl="1">
                  <a:spcBef>
                    <a:spcPts val="200"/>
                  </a:spcBef>
                </a:pPr>
                <a:r>
                  <a:rPr lang="en-US" sz="2000" dirty="0">
                    <a:solidFill>
                      <a:schemeClr val="tx2"/>
                    </a:solidFill>
                    <a:latin typeface="Calibri" panose="020F0502020204030204" pitchFamily="34" charset="0"/>
                    <a:cs typeface="Calibri" panose="020F0502020204030204" pitchFamily="34" charset="0"/>
                  </a:rPr>
                  <a:t>q</a:t>
                </a:r>
                <a:r>
                  <a:rPr lang="en-US" sz="2000" baseline="-25000" dirty="0">
                    <a:solidFill>
                      <a:schemeClr val="tx2"/>
                    </a:solidFill>
                    <a:latin typeface="Calibri" panose="020F0502020204030204" pitchFamily="34" charset="0"/>
                    <a:cs typeface="Calibri" panose="020F0502020204030204" pitchFamily="34" charset="0"/>
                  </a:rPr>
                  <a:t>i-t-1</a:t>
                </a:r>
                <a:r>
                  <a:rPr lang="en-US" sz="2000" dirty="0">
                    <a:solidFill>
                      <a:schemeClr val="tx2"/>
                    </a:solidFill>
                    <a:latin typeface="Calibri" panose="020F0502020204030204" pitchFamily="34" charset="0"/>
                    <a:cs typeface="Calibri" panose="020F0502020204030204" pitchFamily="34" charset="0"/>
                  </a:rPr>
                  <a:t>= (x</a:t>
                </a:r>
                <a:r>
                  <a:rPr lang="en-US" sz="2000" baseline="-25000" dirty="0">
                    <a:solidFill>
                      <a:schemeClr val="tx2"/>
                    </a:solidFill>
                    <a:latin typeface="Calibri" panose="020F0502020204030204" pitchFamily="34" charset="0"/>
                    <a:cs typeface="Calibri" panose="020F0502020204030204" pitchFamily="34" charset="0"/>
                  </a:rPr>
                  <a:t>i</a:t>
                </a:r>
                <a:r>
                  <a:rPr lang="en-US" sz="2000" dirty="0">
                    <a:solidFill>
                      <a:schemeClr val="tx2"/>
                    </a:solidFill>
                    <a:latin typeface="Calibri" panose="020F0502020204030204" pitchFamily="34" charset="0"/>
                    <a:cs typeface="Calibri" panose="020F0502020204030204" pitchFamily="34" charset="0"/>
                  </a:rPr>
                  <a:t>b+x</a:t>
                </a:r>
                <a:r>
                  <a:rPr lang="en-US" sz="2000" baseline="-25000" dirty="0">
                    <a:solidFill>
                      <a:schemeClr val="tx2"/>
                    </a:solidFill>
                    <a:latin typeface="Calibri" panose="020F0502020204030204" pitchFamily="34" charset="0"/>
                    <a:cs typeface="Calibri" panose="020F0502020204030204" pitchFamily="34" charset="0"/>
                  </a:rPr>
                  <a:t>i-1</a:t>
                </a:r>
                <a:r>
                  <a:rPr lang="en-US" sz="2000" dirty="0">
                    <a:solidFill>
                      <a:schemeClr val="tx2"/>
                    </a:solidFill>
                    <a:latin typeface="Calibri" panose="020F0502020204030204" pitchFamily="34" charset="0"/>
                    <a:cs typeface="Calibri" panose="020F0502020204030204" pitchFamily="34" charset="0"/>
                  </a:rPr>
                  <a:t>)/</a:t>
                </a:r>
                <a:r>
                  <a:rPr lang="en-US" sz="2000" dirty="0" err="1">
                    <a:solidFill>
                      <a:schemeClr val="tx2"/>
                    </a:solidFill>
                    <a:latin typeface="Calibri" panose="020F0502020204030204" pitchFamily="34" charset="0"/>
                    <a:cs typeface="Calibri" panose="020F0502020204030204" pitchFamily="34" charset="0"/>
                  </a:rPr>
                  <a:t>y</a:t>
                </a:r>
                <a:r>
                  <a:rPr lang="en-US" sz="2000" baseline="-25000" dirty="0" err="1">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 is at most 2 greater than the correct value</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q</a:t>
                </a:r>
                <a:r>
                  <a:rPr lang="en-US" sz="2000" baseline="-25000" dirty="0">
                    <a:solidFill>
                      <a:schemeClr val="tx2"/>
                    </a:solidFill>
                    <a:latin typeface="Calibri" panose="020F0502020204030204" pitchFamily="34" charset="0"/>
                    <a:cs typeface="Calibri" panose="020F0502020204030204" pitchFamily="34" charset="0"/>
                  </a:rPr>
                  <a:t>i-t-1</a:t>
                </a:r>
                <a:r>
                  <a:rPr lang="en-US" sz="2000" dirty="0">
                    <a:solidFill>
                      <a:schemeClr val="tx2"/>
                    </a:solidFill>
                    <a:latin typeface="Calibri" panose="020F0502020204030204" pitchFamily="34" charset="0"/>
                    <a:cs typeface="Calibri" panose="020F0502020204030204" pitchFamily="34" charset="0"/>
                  </a:rPr>
                  <a:t>= (x</a:t>
                </a:r>
                <a:r>
                  <a:rPr lang="en-US" sz="2000" baseline="-25000" dirty="0">
                    <a:solidFill>
                      <a:schemeClr val="tx2"/>
                    </a:solidFill>
                    <a:latin typeface="Calibri" panose="020F0502020204030204" pitchFamily="34" charset="0"/>
                    <a:cs typeface="Calibri" panose="020F0502020204030204" pitchFamily="34" charset="0"/>
                  </a:rPr>
                  <a:t>i</a:t>
                </a:r>
                <a:r>
                  <a:rPr lang="en-US" sz="2000" dirty="0">
                    <a:solidFill>
                      <a:schemeClr val="tx2"/>
                    </a:solidFill>
                    <a:latin typeface="Calibri" panose="020F0502020204030204" pitchFamily="34" charset="0"/>
                    <a:cs typeface="Calibri" panose="020F0502020204030204" pitchFamily="34" charset="0"/>
                  </a:rPr>
                  <a:t>b</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+x</a:t>
                </a:r>
                <a:r>
                  <a:rPr lang="en-US" sz="2000" baseline="-25000" dirty="0">
                    <a:solidFill>
                      <a:schemeClr val="tx2"/>
                    </a:solidFill>
                    <a:latin typeface="Calibri" panose="020F0502020204030204" pitchFamily="34" charset="0"/>
                    <a:cs typeface="Calibri" panose="020F0502020204030204" pitchFamily="34" charset="0"/>
                  </a:rPr>
                  <a:t>i-1</a:t>
                </a:r>
                <a:r>
                  <a:rPr lang="en-US" sz="2000" dirty="0">
                    <a:solidFill>
                      <a:schemeClr val="tx2"/>
                    </a:solidFill>
                    <a:latin typeface="Calibri" panose="020F0502020204030204" pitchFamily="34" charset="0"/>
                    <a:cs typeface="Calibri" panose="020F0502020204030204" pitchFamily="34" charset="0"/>
                  </a:rPr>
                  <a:t>b+x</a:t>
                </a:r>
                <a:r>
                  <a:rPr lang="en-US" sz="2000" baseline="-25000" dirty="0">
                    <a:solidFill>
                      <a:schemeClr val="tx2"/>
                    </a:solidFill>
                    <a:latin typeface="Calibri" panose="020F0502020204030204" pitchFamily="34" charset="0"/>
                    <a:cs typeface="Calibri" panose="020F0502020204030204" pitchFamily="34" charset="0"/>
                  </a:rPr>
                  <a:t>i-2</a:t>
                </a:r>
                <a:r>
                  <a:rPr lang="en-US" sz="2000" dirty="0">
                    <a:solidFill>
                      <a:schemeClr val="tx2"/>
                    </a:solidFill>
                    <a:latin typeface="Calibri" panose="020F0502020204030204" pitchFamily="34" charset="0"/>
                    <a:cs typeface="Calibri" panose="020F0502020204030204" pitchFamily="34" charset="0"/>
                  </a:rPr>
                  <a:t>)/(y</a:t>
                </a:r>
                <a:r>
                  <a:rPr lang="en-US" sz="2000" baseline="-25000" dirty="0">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b+y</a:t>
                </a:r>
                <a:r>
                  <a:rPr lang="en-US" sz="2000" baseline="-25000" dirty="0">
                    <a:solidFill>
                      <a:schemeClr val="tx2"/>
                    </a:solidFill>
                    <a:latin typeface="Calibri" panose="020F0502020204030204" pitchFamily="34" charset="0"/>
                    <a:cs typeface="Calibri" panose="020F0502020204030204" pitchFamily="34" charset="0"/>
                  </a:rPr>
                  <a:t>t-1</a:t>
                </a:r>
                <a:r>
                  <a:rPr lang="en-US" sz="2000" dirty="0">
                    <a:solidFill>
                      <a:schemeClr val="tx2"/>
                    </a:solidFill>
                    <a:latin typeface="Calibri" panose="020F0502020204030204" pitchFamily="34" charset="0"/>
                    <a:cs typeface="Calibri" panose="020F0502020204030204" pitchFamily="34" charset="0"/>
                  </a:rPr>
                  <a:t>) it is at most 1 greater than the correct value</a:t>
                </a:r>
              </a:p>
              <a:p>
                <a:pPr lvl="1">
                  <a:buFontTx/>
                  <a:buNone/>
                </a:pPr>
                <a:endParaRPr lang="en-US" sz="2000" baseline="-25000" dirty="0">
                  <a:solidFill>
                    <a:schemeClr val="tx2"/>
                  </a:solidFill>
                </a:endParaRPr>
              </a:p>
            </p:txBody>
          </p:sp>
        </mc:Choice>
        <mc:Fallback xmlns="">
          <p:sp>
            <p:nvSpPr>
              <p:cNvPr id="41989" name="Rectangle 3"/>
              <p:cNvSpPr>
                <a:spLocks noGrp="1" noRot="1" noChangeAspect="1" noMove="1" noResize="1" noEditPoints="1" noAdjustHandles="1" noChangeArrowheads="1" noChangeShapeType="1" noTextEdit="1"/>
              </p:cNvSpPr>
              <p:nvPr>
                <p:ph type="body" idx="1"/>
              </p:nvPr>
            </p:nvSpPr>
            <p:spPr>
              <a:xfrm>
                <a:off x="381000" y="2286000"/>
                <a:ext cx="8458200" cy="3581400"/>
              </a:xfrm>
              <a:blipFill>
                <a:blip r:embed="rId2"/>
                <a:stretch>
                  <a:fillRect l="-901"/>
                </a:stretch>
              </a:blipFill>
            </p:spPr>
            <p:txBody>
              <a:bodyPr/>
              <a:lstStyle/>
              <a:p>
                <a:r>
                  <a:rPr lang="en-US">
                    <a:noFill/>
                  </a:rPr>
                  <a:t> </a:t>
                </a:r>
              </a:p>
            </p:txBody>
          </p:sp>
        </mc:Fallback>
      </mc:AlternateContent>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4</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a:t>Symmetric Key Distribution </a:t>
            </a:r>
          </a:p>
        </p:txBody>
      </p:sp>
      <mc:AlternateContent xmlns:mc="http://schemas.openxmlformats.org/markup-compatibility/2006" xmlns:a14="http://schemas.microsoft.com/office/drawing/2010/main">
        <mc:Choice Requires="a14">
          <p:sp>
            <p:nvSpPr>
              <p:cNvPr id="23557" name="Rectangle 3"/>
              <p:cNvSpPr>
                <a:spLocks noGrp="1" noChangeArrowheads="1"/>
              </p:cNvSpPr>
              <p:nvPr>
                <p:ph type="body" sz="half" idx="1"/>
              </p:nvPr>
            </p:nvSpPr>
            <p:spPr>
              <a:xfrm>
                <a:off x="457200" y="1981200"/>
                <a:ext cx="8153400" cy="4038600"/>
              </a:xfrm>
            </p:spPr>
            <p:txBody>
              <a:bodyPr/>
              <a:lstStyle/>
              <a:p>
                <a:pPr>
                  <a:spcBef>
                    <a:spcPts val="200"/>
                  </a:spcBef>
                </a:pPr>
                <a:r>
                  <a:rPr lang="en-US" sz="2000" dirty="0">
                    <a:latin typeface="Calibri" panose="020F0502020204030204" pitchFamily="34" charset="0"/>
                    <a:cs typeface="Calibri" panose="020F0502020204030204" pitchFamily="34" charset="0"/>
                  </a:rPr>
                  <a:t>Imagine you are the head of security for Microsoft and insist that all Microsoft financial communications transmitted over the Internet be encrypted for your finance machines.  You buy “black boxes” for every Internet egress point, each with a known Public Key (the private key is generated on the black box and is known only to that hardware).</a:t>
                </a:r>
              </a:p>
              <a:p>
                <a:pPr>
                  <a:spcBef>
                    <a:spcPts val="200"/>
                  </a:spcBef>
                </a:pPr>
                <a:r>
                  <a:rPr lang="en-US" sz="2000" dirty="0">
                    <a:latin typeface="Calibri" panose="020F0502020204030204" pitchFamily="34" charset="0"/>
                    <a:cs typeface="Calibri" panose="020F0502020204030204" pitchFamily="34" charset="0"/>
                  </a:rPr>
                  <a:t>Every day, just before 0</a:t>
                </a:r>
                <a:r>
                  <a:rPr lang="en-US" sz="2000" baseline="30000" dirty="0">
                    <a:latin typeface="Calibri" panose="020F0502020204030204" pitchFamily="34" charset="0"/>
                    <a:cs typeface="Calibri" panose="020F0502020204030204" pitchFamily="34" charset="0"/>
                  </a:rPr>
                  <a:t>h</a:t>
                </a:r>
                <a:r>
                  <a:rPr lang="en-US" sz="2000" dirty="0">
                    <a:latin typeface="Calibri" panose="020F0502020204030204" pitchFamily="34" charset="0"/>
                    <a:cs typeface="Calibri" panose="020F0502020204030204" pitchFamily="34" charset="0"/>
                  </a:rPr>
                  <a:t> Zulu, you generate a new symmetric key </a:t>
                </a:r>
                <a:r>
                  <a:rPr lang="en-US" sz="2000" dirty="0" err="1">
                    <a:latin typeface="Calibri" panose="020F0502020204030204" pitchFamily="34" charset="0"/>
                    <a:cs typeface="Calibri" panose="020F0502020204030204" pitchFamily="34" charset="0"/>
                  </a:rPr>
                  <a:t>K</a:t>
                </a:r>
                <a:r>
                  <a:rPr lang="en-US" sz="2000" baseline="-25000" dirty="0" err="1">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 encrypt it and transmit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𝑃𝐾</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𝐾</m:t>
                    </m:r>
                    <m:r>
                      <a:rPr lang="en-US" sz="2000" i="1" baseline="-25000" dirty="0" err="1">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to each black box,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(Hopefully, using a mechanism that ensures that it comes from you or what happens?)</a:t>
                </a:r>
              </a:p>
              <a:p>
                <a:pPr>
                  <a:spcBef>
                    <a:spcPts val="200"/>
                  </a:spcBef>
                </a:pPr>
                <a:r>
                  <a:rPr lang="en-US" sz="2000" dirty="0">
                    <a:latin typeface="Calibri" panose="020F0502020204030204" pitchFamily="34" charset="0"/>
                    <a:cs typeface="Calibri" panose="020F0502020204030204" pitchFamily="34" charset="0"/>
                  </a:rPr>
                  <a:t>What’s good about this?  Keys are never touched by humans.</a:t>
                </a:r>
              </a:p>
              <a:p>
                <a:pPr>
                  <a:spcBef>
                    <a:spcPts val="200"/>
                  </a:spcBef>
                </a:pPr>
                <a:r>
                  <a:rPr lang="en-US" sz="2000" dirty="0">
                    <a:latin typeface="Calibri" panose="020F0502020204030204" pitchFamily="34" charset="0"/>
                    <a:cs typeface="Calibri" panose="020F0502020204030204" pitchFamily="34" charset="0"/>
                  </a:rPr>
                  <a:t>What would you do if you were worried that some black boxes could be compromised (i.e.- private keys determined)?</a:t>
                </a:r>
                <a:endParaRPr lang="en-US" sz="2400" dirty="0">
                  <a:latin typeface="Calibri" panose="020F0502020204030204" pitchFamily="34" charset="0"/>
                  <a:cs typeface="Calibri" panose="020F0502020204030204" pitchFamily="34" charset="0"/>
                </a:endParaRPr>
              </a:p>
              <a:p>
                <a:pPr>
                  <a:buFontTx/>
                  <a:buNone/>
                </a:pPr>
                <a:endParaRPr lang="en-US" sz="3200" dirty="0"/>
              </a:p>
            </p:txBody>
          </p:sp>
        </mc:Choice>
        <mc:Fallback xmlns="">
          <p:sp>
            <p:nvSpPr>
              <p:cNvPr id="23557" name="Rectangle 3"/>
              <p:cNvSpPr>
                <a:spLocks noGrp="1" noRot="1" noChangeAspect="1" noMove="1" noResize="1" noEditPoints="1" noAdjustHandles="1" noChangeArrowheads="1" noChangeShapeType="1" noTextEdit="1"/>
              </p:cNvSpPr>
              <p:nvPr>
                <p:ph type="body" sz="half" idx="1"/>
              </p:nvPr>
            </p:nvSpPr>
            <p:spPr>
              <a:xfrm>
                <a:off x="457200" y="1981200"/>
                <a:ext cx="8153400" cy="4038600"/>
              </a:xfrm>
              <a:blipFill>
                <a:blip r:embed="rId2"/>
                <a:stretch>
                  <a:fillRect l="-778" t="-940"/>
                </a:stretch>
              </a:blipFill>
            </p:spPr>
            <p:txBody>
              <a:bodyPr/>
              <a:lstStyle/>
              <a:p>
                <a:r>
                  <a:rPr lang="en-US">
                    <a:noFill/>
                  </a:rPr>
                  <a:t> </a:t>
                </a:r>
              </a:p>
            </p:txBody>
          </p:sp>
        </mc:Fallback>
      </mc:AlternateContent>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5"/>
          <p:cNvSpPr>
            <a:spLocks noGrp="1"/>
          </p:cNvSpPr>
          <p:nvPr>
            <p:ph type="sldNum" sz="quarter" idx="12"/>
          </p:nvPr>
        </p:nvSpPr>
        <p:spPr>
          <a:noFill/>
        </p:spPr>
        <p:txBody>
          <a:bodyPr/>
          <a:lstStyle/>
          <a:p>
            <a:fld id="{C4D52BBE-B4BB-42B0-959A-9392F51AB1C9}" type="slidenum">
              <a:rPr lang="en-US" smtClean="0"/>
              <a:pPr/>
              <a:t>40</a:t>
            </a:fld>
            <a:endParaRPr lang="en-US"/>
          </a:p>
        </p:txBody>
      </p:sp>
      <p:sp>
        <p:nvSpPr>
          <p:cNvPr id="43012" name="Rectangle 2"/>
          <p:cNvSpPr>
            <a:spLocks noGrp="1" noChangeArrowheads="1"/>
          </p:cNvSpPr>
          <p:nvPr>
            <p:ph type="title"/>
          </p:nvPr>
        </p:nvSpPr>
        <p:spPr>
          <a:xfrm>
            <a:off x="685800" y="228600"/>
            <a:ext cx="7772400" cy="762000"/>
          </a:xfrm>
        </p:spPr>
        <p:txBody>
          <a:bodyPr/>
          <a:lstStyle/>
          <a:p>
            <a:r>
              <a:rPr lang="en-US" sz="3600"/>
              <a:t>Integer Division</a:t>
            </a:r>
          </a:p>
        </p:txBody>
      </p:sp>
      <p:sp>
        <p:nvSpPr>
          <p:cNvPr id="43013" name="Rectangle 3"/>
          <p:cNvSpPr>
            <a:spLocks noGrp="1" noChangeArrowheads="1"/>
          </p:cNvSpPr>
          <p:nvPr>
            <p:ph type="body" idx="1"/>
          </p:nvPr>
        </p:nvSpPr>
        <p:spPr>
          <a:xfrm>
            <a:off x="266700" y="1524000"/>
            <a:ext cx="8610600" cy="4495800"/>
          </a:xfrm>
        </p:spPr>
        <p:txBody>
          <a:bodyPr/>
          <a:lstStyle/>
          <a:p>
            <a:pPr marL="1009650" lvl="1" indent="-609600">
              <a:spcBef>
                <a:spcPts val="200"/>
              </a:spcBef>
              <a:buFontTx/>
              <a:buAutoNum type="arabicPeriod"/>
            </a:pPr>
            <a:r>
              <a:rPr lang="en-US" sz="2000" dirty="0">
                <a:solidFill>
                  <a:schemeClr val="tx2"/>
                </a:solidFill>
                <a:latin typeface="Courier New" pitchFamily="49" charset="0"/>
              </a:rPr>
              <a:t>Normalize: while(x&gt;=</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 </a:t>
            </a:r>
            <a:r>
              <a:rPr lang="en-US" sz="2000" dirty="0" err="1">
                <a:solidFill>
                  <a:schemeClr val="tx2"/>
                </a:solidFill>
                <a:latin typeface="Courier New" pitchFamily="49" charset="0"/>
              </a:rPr>
              <a:t>q</a:t>
            </a:r>
            <a:r>
              <a:rPr lang="en-US" sz="2000" baseline="-25000" dirty="0" err="1">
                <a:solidFill>
                  <a:schemeClr val="tx2"/>
                </a:solidFill>
                <a:latin typeface="Courier New" pitchFamily="49" charset="0"/>
              </a:rPr>
              <a:t>n</a:t>
            </a:r>
            <a:r>
              <a:rPr lang="en-US" sz="2000" baseline="-25000" dirty="0">
                <a:solidFill>
                  <a:schemeClr val="tx2"/>
                </a:solidFill>
                <a:latin typeface="Courier New" pitchFamily="49" charset="0"/>
              </a:rPr>
              <a:t>-t</a:t>
            </a:r>
            <a:r>
              <a:rPr lang="en-US" sz="2000" dirty="0">
                <a:solidFill>
                  <a:schemeClr val="tx2"/>
                </a:solidFill>
                <a:latin typeface="Courier New" pitchFamily="49" charset="0"/>
              </a:rPr>
              <a:t>++; x-= </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a:t>
            </a:r>
          </a:p>
          <a:p>
            <a:pPr marL="1009650" lvl="1" indent="-609600">
              <a:spcBef>
                <a:spcPts val="200"/>
              </a:spcBef>
              <a:buFontTx/>
              <a:buAutoNum type="arabicPeriod"/>
            </a:pPr>
            <a:r>
              <a:rPr lang="en-US" sz="2000" dirty="0">
                <a:solidFill>
                  <a:schemeClr val="tx2"/>
                </a:solidFill>
                <a:latin typeface="Courier New" pitchFamily="49" charset="0"/>
              </a:rPr>
              <a:t>For(</a:t>
            </a:r>
            <a:r>
              <a:rPr lang="en-US" sz="2000" dirty="0" err="1">
                <a:solidFill>
                  <a:schemeClr val="tx2"/>
                </a:solidFill>
                <a:latin typeface="Courier New" pitchFamily="49" charset="0"/>
              </a:rPr>
              <a:t>i</a:t>
            </a:r>
            <a:r>
              <a:rPr lang="en-US" sz="2000" dirty="0">
                <a:solidFill>
                  <a:schemeClr val="tx2"/>
                </a:solidFill>
                <a:latin typeface="Courier New" pitchFamily="49" charset="0"/>
              </a:rPr>
              <a:t>=n, </a:t>
            </a:r>
            <a:r>
              <a:rPr lang="en-US" sz="2000" dirty="0" err="1">
                <a:solidFill>
                  <a:schemeClr val="tx2"/>
                </a:solidFill>
                <a:latin typeface="Courier New" pitchFamily="49" charset="0"/>
              </a:rPr>
              <a:t>downto</a:t>
            </a:r>
            <a:r>
              <a:rPr lang="en-US" sz="2000" dirty="0">
                <a:solidFill>
                  <a:schemeClr val="tx2"/>
                </a:solidFill>
                <a:latin typeface="Courier New" pitchFamily="49" charset="0"/>
              </a:rPr>
              <a:t> t+1)</a:t>
            </a:r>
          </a:p>
          <a:p>
            <a:pPr marL="1009650" lvl="1" indent="-609600">
              <a:spcBef>
                <a:spcPts val="200"/>
              </a:spcBef>
              <a:buNone/>
            </a:pPr>
            <a:r>
              <a:rPr lang="en-US" sz="2000" dirty="0">
                <a:solidFill>
                  <a:schemeClr val="tx2"/>
                </a:solidFill>
                <a:latin typeface="Courier New" pitchFamily="49" charset="0"/>
              </a:rPr>
              <a:t>       2.1   if(x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b-1</a:t>
            </a:r>
          </a:p>
          <a:p>
            <a:pPr marL="1009650" lvl="1" indent="-609600">
              <a:spcBef>
                <a:spcPts val="200"/>
              </a:spcBef>
              <a:buNone/>
            </a:pPr>
            <a:r>
              <a:rPr lang="en-US" sz="2000" dirty="0">
                <a:solidFill>
                  <a:schemeClr val="tx2"/>
                </a:solidFill>
                <a:latin typeface="Courier New" pitchFamily="49" charset="0"/>
              </a:rPr>
              <a:t>             else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b+x</a:t>
            </a:r>
            <a:r>
              <a:rPr lang="en-US" sz="2000" baseline="-25000" dirty="0">
                <a:solidFill>
                  <a:schemeClr val="tx2"/>
                </a:solidFill>
                <a:latin typeface="Courier New" pitchFamily="49" charset="0"/>
              </a:rPr>
              <a:t>i-1</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2.2  while(q</a:t>
            </a:r>
            <a:r>
              <a:rPr lang="en-US" baseline="-25000" dirty="0">
                <a:solidFill>
                  <a:schemeClr val="tx2"/>
                </a:solidFill>
                <a:latin typeface="Courier New" pitchFamily="49" charset="0"/>
              </a:rPr>
              <a:t>i-t-1</a:t>
            </a:r>
            <a:r>
              <a:rPr lang="en-US" dirty="0">
                <a:solidFill>
                  <a:schemeClr val="tx2"/>
                </a:solidFill>
                <a:latin typeface="Courier New" pitchFamily="49" charset="0"/>
              </a:rPr>
              <a:t>(y</a:t>
            </a:r>
            <a:r>
              <a:rPr lang="en-US" baseline="-25000" dirty="0">
                <a:solidFill>
                  <a:schemeClr val="tx2"/>
                </a:solidFill>
                <a:latin typeface="Courier New" pitchFamily="49" charset="0"/>
              </a:rPr>
              <a:t>t</a:t>
            </a:r>
            <a:r>
              <a:rPr lang="en-US" dirty="0">
                <a:solidFill>
                  <a:schemeClr val="tx2"/>
                </a:solidFill>
                <a:latin typeface="Courier New" pitchFamily="49" charset="0"/>
              </a:rPr>
              <a:t>b+y</a:t>
            </a:r>
            <a:r>
              <a:rPr lang="en-US" baseline="-25000" dirty="0">
                <a:solidFill>
                  <a:schemeClr val="tx2"/>
                </a:solidFill>
                <a:latin typeface="Courier New" pitchFamily="49" charset="0"/>
              </a:rPr>
              <a:t>t-1</a:t>
            </a:r>
            <a:r>
              <a:rPr lang="en-US" dirty="0">
                <a:solidFill>
                  <a:schemeClr val="tx2"/>
                </a:solidFill>
                <a:latin typeface="Courier New" pitchFamily="49" charset="0"/>
              </a:rPr>
              <a:t>)&gt;(x</a:t>
            </a:r>
            <a:r>
              <a:rPr lang="en-US" baseline="-25000" dirty="0">
                <a:solidFill>
                  <a:schemeClr val="tx2"/>
                </a:solidFill>
                <a:latin typeface="Courier New" pitchFamily="49" charset="0"/>
              </a:rPr>
              <a:t>i</a:t>
            </a:r>
            <a:r>
              <a:rPr lang="en-US" dirty="0">
                <a:solidFill>
                  <a:schemeClr val="tx2"/>
                </a:solidFill>
                <a:latin typeface="Courier New" pitchFamily="49" charset="0"/>
              </a:rPr>
              <a:t>b</a:t>
            </a:r>
            <a:r>
              <a:rPr lang="en-US" baseline="30000" dirty="0">
                <a:solidFill>
                  <a:schemeClr val="tx2"/>
                </a:solidFill>
                <a:latin typeface="Courier New" pitchFamily="49" charset="0"/>
              </a:rPr>
              <a:t>2</a:t>
            </a:r>
            <a:r>
              <a:rPr lang="en-US" dirty="0">
                <a:solidFill>
                  <a:schemeClr val="tx2"/>
                </a:solidFill>
                <a:latin typeface="Courier New" pitchFamily="49" charset="0"/>
              </a:rPr>
              <a:t>+x</a:t>
            </a:r>
            <a:r>
              <a:rPr lang="en-US" baseline="-25000" dirty="0">
                <a:solidFill>
                  <a:schemeClr val="tx2"/>
                </a:solidFill>
                <a:latin typeface="Courier New" pitchFamily="49" charset="0"/>
              </a:rPr>
              <a:t>i-1</a:t>
            </a:r>
            <a:r>
              <a:rPr lang="en-US" dirty="0">
                <a:solidFill>
                  <a:schemeClr val="tx2"/>
                </a:solidFill>
                <a:latin typeface="Courier New" pitchFamily="49" charset="0"/>
              </a:rPr>
              <a:t>b+x</a:t>
            </a:r>
            <a:r>
              <a:rPr lang="en-US" baseline="-25000" dirty="0">
                <a:solidFill>
                  <a:schemeClr val="tx2"/>
                </a:solidFill>
                <a:latin typeface="Courier New" pitchFamily="49" charset="0"/>
              </a:rPr>
              <a:t>i-2</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2.3  x-= q</a:t>
            </a:r>
            <a:r>
              <a:rPr lang="en-US" baseline="-25000" dirty="0">
                <a:solidFill>
                  <a:schemeClr val="tx2"/>
                </a:solidFill>
                <a:latin typeface="Courier New" pitchFamily="49" charset="0"/>
              </a:rPr>
              <a:t>i-t-1 </a:t>
            </a:r>
            <a:r>
              <a:rPr lang="en-US" dirty="0">
                <a:solidFill>
                  <a:schemeClr val="tx2"/>
                </a:solidFill>
                <a:latin typeface="Courier New" pitchFamily="49" charset="0"/>
              </a:rPr>
              <a:t>yb</a:t>
            </a:r>
            <a:r>
              <a:rPr lang="en-US" baseline="30000" dirty="0">
                <a:solidFill>
                  <a:schemeClr val="tx2"/>
                </a:solidFill>
                <a:latin typeface="Courier New" pitchFamily="49" charset="0"/>
              </a:rPr>
              <a:t>i-t-1</a:t>
            </a:r>
          </a:p>
          <a:p>
            <a:pPr marL="1828800" lvl="3" indent="-457200">
              <a:spcBef>
                <a:spcPts val="200"/>
              </a:spcBef>
              <a:buNone/>
            </a:pPr>
            <a:r>
              <a:rPr lang="en-US" dirty="0">
                <a:solidFill>
                  <a:schemeClr val="tx2"/>
                </a:solidFill>
                <a:latin typeface="Courier New" pitchFamily="49" charset="0"/>
              </a:rPr>
              <a:t>2.4  if (x&gt;0) x+= yb</a:t>
            </a:r>
            <a:r>
              <a:rPr lang="en-US" baseline="30000" dirty="0">
                <a:solidFill>
                  <a:schemeClr val="tx2"/>
                </a:solidFill>
                <a:latin typeface="Courier New" pitchFamily="49" charset="0"/>
              </a:rPr>
              <a:t>i-t-1</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009650" lvl="1" indent="-609600">
              <a:spcBef>
                <a:spcPts val="200"/>
              </a:spcBef>
              <a:buFontTx/>
              <a:buAutoNum type="arabicPeriod" startAt="3"/>
            </a:pPr>
            <a:r>
              <a:rPr lang="en-US" sz="2000" dirty="0">
                <a:solidFill>
                  <a:schemeClr val="tx2"/>
                </a:solidFill>
                <a:latin typeface="Courier New" pitchFamily="49" charset="0"/>
              </a:rPr>
              <a:t>r= x</a:t>
            </a:r>
          </a:p>
          <a:p>
            <a:pPr marL="1009650" lvl="1" indent="-609600">
              <a:spcBef>
                <a:spcPts val="200"/>
              </a:spcBef>
              <a:buFontTx/>
              <a:buAutoNum type="arabicPeriod" startAt="3"/>
            </a:pPr>
            <a:r>
              <a:rPr lang="en-US" sz="2000" dirty="0">
                <a:solidFill>
                  <a:schemeClr val="tx2"/>
                </a:solidFill>
                <a:latin typeface="Courier New" pitchFamily="49" charset="0"/>
              </a:rPr>
              <a:t>return(</a:t>
            </a:r>
            <a:r>
              <a:rPr lang="en-US" sz="2000" dirty="0" err="1">
                <a:solidFill>
                  <a:schemeClr val="tx2"/>
                </a:solidFill>
                <a:latin typeface="Courier New" pitchFamily="49" charset="0"/>
              </a:rPr>
              <a:t>q,r</a:t>
            </a:r>
            <a:r>
              <a:rPr lang="en-US" sz="2000" dirty="0">
                <a:solidFill>
                  <a:schemeClr val="tx2"/>
                </a:solidFill>
                <a:latin typeface="Courier New" pitchFamily="49" charset="0"/>
              </a:rPr>
              <a:t>)</a:t>
            </a:r>
          </a:p>
          <a:p>
            <a:pPr marL="609600" indent="-609600">
              <a:buFontTx/>
              <a:buNone/>
            </a:pPr>
            <a:endParaRPr lang="en-US" sz="2000" dirty="0">
              <a:solidFill>
                <a:schemeClr val="tx2"/>
              </a:solidFill>
              <a:latin typeface="Courier New" pitchFamily="49" charset="0"/>
            </a:endParaRPr>
          </a:p>
          <a:p>
            <a:pPr marL="609600" indent="-609600">
              <a:buFontTx/>
              <a:buNone/>
            </a:pPr>
            <a:r>
              <a:rPr lang="en-US" sz="2400" dirty="0">
                <a:solidFill>
                  <a:schemeClr val="tx2"/>
                </a:solidFill>
                <a:latin typeface="Calibri" panose="020F0502020204030204" pitchFamily="34" charset="0"/>
                <a:cs typeface="Calibri" panose="020F0502020204030204" pitchFamily="34" charset="0"/>
              </a:rPr>
              <a:t>Cost: (n-t)(t+3) multiplies, (n-t) divisions.</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5"/>
          <p:cNvSpPr>
            <a:spLocks noGrp="1"/>
          </p:cNvSpPr>
          <p:nvPr>
            <p:ph type="sldNum" sz="quarter" idx="12"/>
          </p:nvPr>
        </p:nvSpPr>
        <p:spPr>
          <a:noFill/>
        </p:spPr>
        <p:txBody>
          <a:bodyPr/>
          <a:lstStyle/>
          <a:p>
            <a:fld id="{D29A19DC-BB16-4F26-9072-CE7804A0B31C}" type="slidenum">
              <a:rPr lang="en-US" smtClean="0"/>
              <a:pPr/>
              <a:t>41</a:t>
            </a:fld>
            <a:endParaRPr lang="en-US"/>
          </a:p>
        </p:txBody>
      </p:sp>
      <p:sp>
        <p:nvSpPr>
          <p:cNvPr id="45060" name="Rectangle 2"/>
          <p:cNvSpPr>
            <a:spLocks noGrp="1" noChangeArrowheads="1"/>
          </p:cNvSpPr>
          <p:nvPr>
            <p:ph type="title"/>
          </p:nvPr>
        </p:nvSpPr>
        <p:spPr>
          <a:xfrm>
            <a:off x="762000" y="152400"/>
            <a:ext cx="7772400" cy="762000"/>
          </a:xfrm>
        </p:spPr>
        <p:txBody>
          <a:bodyPr/>
          <a:lstStyle/>
          <a:p>
            <a:r>
              <a:rPr lang="en-US" sz="3600" dirty="0"/>
              <a:t>Extended Binary GCD</a:t>
            </a:r>
          </a:p>
        </p:txBody>
      </p:sp>
      <p:sp>
        <p:nvSpPr>
          <p:cNvPr id="45061" name="Rectangle 3"/>
          <p:cNvSpPr>
            <a:spLocks noGrp="1" noChangeArrowheads="1"/>
          </p:cNvSpPr>
          <p:nvPr>
            <p:ph type="body" idx="1"/>
          </p:nvPr>
        </p:nvSpPr>
        <p:spPr>
          <a:xfrm>
            <a:off x="381000" y="990600"/>
            <a:ext cx="8382000" cy="5105400"/>
          </a:xfrm>
        </p:spPr>
        <p:txBody>
          <a:bodyPr/>
          <a:lstStyle/>
          <a:p>
            <a:pPr marL="609600" indent="-609600">
              <a:buFontTx/>
              <a:buNone/>
            </a:pPr>
            <a:r>
              <a:rPr lang="en-US" sz="1800" dirty="0">
                <a:solidFill>
                  <a:schemeClr val="tx2"/>
                </a:solidFill>
              </a:rPr>
              <a:t>Input: x= (</a:t>
            </a:r>
            <a:r>
              <a:rPr lang="en-US" sz="1800" dirty="0" err="1">
                <a:solidFill>
                  <a:schemeClr val="tx2"/>
                </a:solidFill>
              </a:rPr>
              <a:t>x</a:t>
            </a:r>
            <a:r>
              <a:rPr lang="en-US" sz="1800" baseline="-25000" dirty="0" err="1">
                <a:solidFill>
                  <a:schemeClr val="tx2"/>
                </a:solidFill>
              </a:rPr>
              <a:t>n</a:t>
            </a:r>
            <a:r>
              <a:rPr lang="en-US" sz="1800" dirty="0">
                <a:solidFill>
                  <a:schemeClr val="tx2"/>
                </a:solidFill>
              </a:rPr>
              <a:t> x</a:t>
            </a:r>
            <a:r>
              <a:rPr lang="en-US" sz="1800" baseline="-25000" dirty="0">
                <a:solidFill>
                  <a:schemeClr val="tx2"/>
                </a:solidFill>
              </a:rPr>
              <a:t>n-1</a:t>
            </a:r>
            <a:r>
              <a:rPr lang="en-US" sz="1800" dirty="0">
                <a:solidFill>
                  <a:schemeClr val="tx2"/>
                </a:solidFill>
              </a:rPr>
              <a:t> … x</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y= (</a:t>
            </a:r>
            <a:r>
              <a:rPr lang="en-US" sz="1800" dirty="0" err="1">
                <a:solidFill>
                  <a:schemeClr val="tx2"/>
                </a:solidFill>
              </a:rPr>
              <a:t>y</a:t>
            </a:r>
            <a:r>
              <a:rPr lang="en-US" sz="1800" baseline="-25000" dirty="0" err="1">
                <a:solidFill>
                  <a:schemeClr val="tx2"/>
                </a:solidFill>
              </a:rPr>
              <a:t>n</a:t>
            </a:r>
            <a:r>
              <a:rPr lang="en-US" sz="1800" dirty="0">
                <a:solidFill>
                  <a:schemeClr val="tx2"/>
                </a:solidFill>
              </a:rPr>
              <a:t> y</a:t>
            </a:r>
            <a:r>
              <a:rPr lang="en-US" sz="1800" baseline="-25000" dirty="0">
                <a:solidFill>
                  <a:schemeClr val="tx2"/>
                </a:solidFill>
              </a:rPr>
              <a:t>n-1</a:t>
            </a:r>
            <a:r>
              <a:rPr lang="en-US" sz="1800" dirty="0">
                <a:solidFill>
                  <a:schemeClr val="tx2"/>
                </a:solidFill>
              </a:rPr>
              <a:t> … y</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Output: a, b, v:  </a:t>
            </a:r>
            <a:r>
              <a:rPr lang="en-US" sz="1800" dirty="0" err="1">
                <a:solidFill>
                  <a:schemeClr val="tx2"/>
                </a:solidFill>
              </a:rPr>
              <a:t>ax+by</a:t>
            </a:r>
            <a:r>
              <a:rPr lang="en-US" sz="1800" dirty="0">
                <a:solidFill>
                  <a:schemeClr val="tx2"/>
                </a:solidFill>
              </a:rPr>
              <a:t>=v= gcd(</a:t>
            </a:r>
            <a:r>
              <a:rPr lang="en-US" sz="1800" dirty="0" err="1">
                <a:solidFill>
                  <a:schemeClr val="tx2"/>
                </a:solidFill>
              </a:rPr>
              <a:t>x,y</a:t>
            </a:r>
            <a:r>
              <a:rPr lang="en-US" sz="1800" dirty="0">
                <a:solidFill>
                  <a:schemeClr val="tx2"/>
                </a:solidFill>
              </a:rPr>
              <a:t>).</a:t>
            </a:r>
          </a:p>
          <a:p>
            <a:pPr marL="609600" indent="-609600">
              <a:buFontTx/>
              <a:buNone/>
            </a:pPr>
            <a:endParaRPr lang="en-US" sz="1800" dirty="0">
              <a:solidFill>
                <a:schemeClr val="tx2"/>
              </a:solidFill>
            </a:endParaRPr>
          </a:p>
          <a:p>
            <a:pPr marL="990600" lvl="1" indent="-533400">
              <a:spcBef>
                <a:spcPts val="100"/>
              </a:spcBef>
              <a:buFontTx/>
              <a:buAutoNum type="arabicPeriod"/>
            </a:pPr>
            <a:r>
              <a:rPr lang="en-US" sz="1800" dirty="0">
                <a:solidFill>
                  <a:schemeClr val="tx2"/>
                </a:solidFill>
                <a:latin typeface="Courier New" pitchFamily="49" charset="0"/>
              </a:rPr>
              <a:t>g=1</a:t>
            </a:r>
          </a:p>
          <a:p>
            <a:pPr marL="990600" lvl="1" indent="-533400">
              <a:spcBef>
                <a:spcPts val="100"/>
              </a:spcBef>
              <a:buFontTx/>
              <a:buAutoNum type="arabicPeriod"/>
            </a:pPr>
            <a:r>
              <a:rPr lang="en-US" sz="1800" dirty="0">
                <a:solidFill>
                  <a:schemeClr val="tx2"/>
                </a:solidFill>
                <a:latin typeface="Courier New" pitchFamily="49" charset="0"/>
              </a:rPr>
              <a:t>while(x&amp;1==y&amp;1==0) x/= 2, y/= 2, g*=2</a:t>
            </a:r>
          </a:p>
          <a:p>
            <a:pPr marL="990600" lvl="1" indent="-533400">
              <a:spcBef>
                <a:spcPts val="100"/>
              </a:spcBef>
              <a:buFontTx/>
              <a:buAutoNum type="arabicPeriod"/>
            </a:pPr>
            <a:r>
              <a:rPr lang="en-US" sz="1800" dirty="0">
                <a:solidFill>
                  <a:schemeClr val="tx2"/>
                </a:solidFill>
                <a:latin typeface="Courier New" pitchFamily="49" charset="0"/>
              </a:rPr>
              <a:t>u=x, v=y, A=1, B=0, C=0, D=1</a:t>
            </a:r>
          </a:p>
          <a:p>
            <a:pPr marL="990600" lvl="1" indent="-533400">
              <a:spcBef>
                <a:spcPts val="100"/>
              </a:spcBef>
              <a:buFontTx/>
              <a:buAutoNum type="arabicPeriod"/>
            </a:pPr>
            <a:r>
              <a:rPr lang="en-US" sz="1800" dirty="0">
                <a:solidFill>
                  <a:schemeClr val="tx2"/>
                </a:solidFill>
                <a:latin typeface="Courier New" pitchFamily="49" charset="0"/>
              </a:rPr>
              <a:t>while (u&amp;1==0) </a:t>
            </a:r>
          </a:p>
          <a:p>
            <a:pPr marL="990600" lvl="1" indent="-533400">
              <a:spcBef>
                <a:spcPts val="100"/>
              </a:spcBef>
              <a:buFontTx/>
              <a:buNone/>
            </a:pPr>
            <a:r>
              <a:rPr lang="en-US" sz="1800" dirty="0">
                <a:solidFill>
                  <a:schemeClr val="tx2"/>
                </a:solidFill>
                <a:latin typeface="Courier New" pitchFamily="49" charset="0"/>
              </a:rPr>
              <a:t>        u/= 2</a:t>
            </a:r>
          </a:p>
          <a:p>
            <a:pPr marL="990600" lvl="1" indent="-533400">
              <a:spcBef>
                <a:spcPts val="100"/>
              </a:spcBef>
              <a:buFontTx/>
              <a:buNone/>
            </a:pPr>
            <a:r>
              <a:rPr lang="en-US" sz="1800" dirty="0">
                <a:solidFill>
                  <a:schemeClr val="tx2"/>
                </a:solidFill>
                <a:latin typeface="Courier New" pitchFamily="49" charset="0"/>
              </a:rPr>
              <a:t>		 if(A=B=0 (mod 2))  A/=2, B/=2</a:t>
            </a:r>
          </a:p>
          <a:p>
            <a:pPr marL="990600" lvl="1" indent="-533400">
              <a:spcBef>
                <a:spcPts val="100"/>
              </a:spcBef>
              <a:buFontTx/>
              <a:buNone/>
            </a:pPr>
            <a:r>
              <a:rPr lang="en-US" sz="1800" dirty="0">
                <a:solidFill>
                  <a:schemeClr val="tx2"/>
                </a:solidFill>
                <a:latin typeface="Courier New" pitchFamily="49" charset="0"/>
              </a:rPr>
              <a:t>	   else A= (</a:t>
            </a:r>
            <a:r>
              <a:rPr lang="en-US" sz="1800" dirty="0" err="1">
                <a:solidFill>
                  <a:schemeClr val="tx2"/>
                </a:solidFill>
                <a:latin typeface="Courier New" pitchFamily="49" charset="0"/>
              </a:rPr>
              <a:t>A+y</a:t>
            </a:r>
            <a:r>
              <a:rPr lang="en-US" sz="1800" dirty="0">
                <a:solidFill>
                  <a:schemeClr val="tx2"/>
                </a:solidFill>
                <a:latin typeface="Courier New" pitchFamily="49" charset="0"/>
              </a:rPr>
              <a:t>)/2, B= (B-x)/2</a:t>
            </a:r>
          </a:p>
          <a:p>
            <a:pPr marL="990600" lvl="1" indent="-533400">
              <a:spcBef>
                <a:spcPts val="100"/>
              </a:spcBef>
              <a:buFontTx/>
              <a:buNone/>
            </a:pPr>
            <a:r>
              <a:rPr lang="en-US" sz="1800" dirty="0">
                <a:solidFill>
                  <a:schemeClr val="tx2"/>
                </a:solidFill>
                <a:latin typeface="Courier New" pitchFamily="49" charset="0"/>
              </a:rPr>
              <a:t>5.	while (v&amp;1==0) </a:t>
            </a:r>
          </a:p>
          <a:p>
            <a:pPr marL="990600" lvl="1" indent="-533400">
              <a:spcBef>
                <a:spcPts val="100"/>
              </a:spcBef>
              <a:buFontTx/>
              <a:buNone/>
            </a:pPr>
            <a:r>
              <a:rPr lang="en-US" sz="1800" dirty="0">
                <a:solidFill>
                  <a:schemeClr val="tx2"/>
                </a:solidFill>
                <a:latin typeface="Courier New" pitchFamily="49" charset="0"/>
              </a:rPr>
              <a:t>        v/= 2</a:t>
            </a:r>
          </a:p>
          <a:p>
            <a:pPr marL="990600" lvl="1" indent="-533400">
              <a:spcBef>
                <a:spcPts val="100"/>
              </a:spcBef>
              <a:buFontTx/>
              <a:buNone/>
            </a:pPr>
            <a:r>
              <a:rPr lang="en-US" sz="1800" dirty="0">
                <a:solidFill>
                  <a:schemeClr val="tx2"/>
                </a:solidFill>
                <a:latin typeface="Courier New" pitchFamily="49" charset="0"/>
              </a:rPr>
              <a:t>		 if(C=D=0 (mod 2))  C/=2, D/=2</a:t>
            </a:r>
          </a:p>
          <a:p>
            <a:pPr marL="990600" lvl="1" indent="-533400">
              <a:spcBef>
                <a:spcPts val="100"/>
              </a:spcBef>
              <a:buFontTx/>
              <a:buNone/>
            </a:pPr>
            <a:r>
              <a:rPr lang="en-US" sz="1800" dirty="0">
                <a:solidFill>
                  <a:schemeClr val="tx2"/>
                </a:solidFill>
                <a:latin typeface="Courier New" pitchFamily="49" charset="0"/>
              </a:rPr>
              <a:t>	   else C= (</a:t>
            </a:r>
            <a:r>
              <a:rPr lang="en-US" sz="1800" dirty="0" err="1">
                <a:solidFill>
                  <a:schemeClr val="tx2"/>
                </a:solidFill>
                <a:latin typeface="Courier New" pitchFamily="49" charset="0"/>
              </a:rPr>
              <a:t>C+y</a:t>
            </a:r>
            <a:r>
              <a:rPr lang="en-US" sz="1800" dirty="0">
                <a:solidFill>
                  <a:schemeClr val="tx2"/>
                </a:solidFill>
                <a:latin typeface="Courier New" pitchFamily="49" charset="0"/>
              </a:rPr>
              <a:t>)/2, D= (D-x)/2</a:t>
            </a:r>
          </a:p>
          <a:p>
            <a:pPr marL="990600" lvl="1" indent="-533400">
              <a:spcBef>
                <a:spcPts val="100"/>
              </a:spcBef>
              <a:buFontTx/>
              <a:buAutoNum type="arabicPeriod" startAt="6"/>
            </a:pPr>
            <a:r>
              <a:rPr lang="en-US" sz="1800" dirty="0">
                <a:solidFill>
                  <a:schemeClr val="tx2"/>
                </a:solidFill>
                <a:latin typeface="Courier New" pitchFamily="49" charset="0"/>
              </a:rPr>
              <a:t>if(u&gt;=v) u-=v, A-=C, B-=D</a:t>
            </a:r>
          </a:p>
          <a:p>
            <a:pPr marL="990600" lvl="1" indent="-533400">
              <a:spcBef>
                <a:spcPts val="100"/>
              </a:spcBef>
              <a:buFontTx/>
              <a:buNone/>
            </a:pPr>
            <a:r>
              <a:rPr lang="en-US" sz="1800" dirty="0">
                <a:solidFill>
                  <a:schemeClr val="tx2"/>
                </a:solidFill>
                <a:latin typeface="Courier New" pitchFamily="49" charset="0"/>
              </a:rPr>
              <a:t>      else     v-= u, C-=A, D-=B</a:t>
            </a:r>
          </a:p>
          <a:p>
            <a:pPr marL="990600" lvl="1" indent="-533400">
              <a:spcBef>
                <a:spcPts val="100"/>
              </a:spcBef>
              <a:buFontTx/>
              <a:buNone/>
            </a:pPr>
            <a:r>
              <a:rPr lang="en-US" sz="1800" dirty="0">
                <a:solidFill>
                  <a:schemeClr val="tx2"/>
                </a:solidFill>
                <a:latin typeface="Courier New" pitchFamily="49" charset="0"/>
              </a:rPr>
              <a:t>7.  if(u==0) a= C, b= D, return(</a:t>
            </a:r>
            <a:r>
              <a:rPr lang="en-US" sz="1800" dirty="0" err="1">
                <a:solidFill>
                  <a:schemeClr val="tx2"/>
                </a:solidFill>
                <a:latin typeface="Courier New" pitchFamily="49" charset="0"/>
              </a:rPr>
              <a:t>a,b,gv</a:t>
            </a:r>
            <a:r>
              <a:rPr lang="en-US" sz="1800" dirty="0">
                <a:solidFill>
                  <a:schemeClr val="tx2"/>
                </a:solidFill>
                <a:latin typeface="Courier New" pitchFamily="49" charset="0"/>
              </a:rPr>
              <a:t>)</a:t>
            </a:r>
          </a:p>
          <a:p>
            <a:pPr marL="990600" lvl="1" indent="-533400">
              <a:spcBef>
                <a:spcPts val="100"/>
              </a:spcBef>
              <a:buFontTx/>
              <a:buNone/>
            </a:pPr>
            <a:r>
              <a:rPr lang="en-US" sz="1800" dirty="0">
                <a:solidFill>
                  <a:schemeClr val="tx2"/>
                </a:solidFill>
                <a:latin typeface="Courier New" pitchFamily="49" charset="0"/>
              </a:rPr>
              <a:t>      else </a:t>
            </a:r>
            <a:r>
              <a:rPr lang="en-US" sz="1800" dirty="0" err="1">
                <a:solidFill>
                  <a:schemeClr val="tx2"/>
                </a:solidFill>
                <a:latin typeface="Courier New" pitchFamily="49" charset="0"/>
              </a:rPr>
              <a:t>goto</a:t>
            </a:r>
            <a:r>
              <a:rPr lang="en-US" sz="1800" dirty="0">
                <a:solidFill>
                  <a:schemeClr val="tx2"/>
                </a:solidFill>
                <a:latin typeface="Courier New" pitchFamily="49" charset="0"/>
              </a:rPr>
              <a:t> 4</a:t>
            </a:r>
            <a:endParaRPr lang="en-US" sz="1800" baseline="-25000" dirty="0">
              <a:solidFill>
                <a:schemeClr val="tx2"/>
              </a:solidFill>
            </a:endParaRPr>
          </a:p>
          <a:p>
            <a:pPr marL="609600" indent="-609600">
              <a:buFontTx/>
              <a:buNone/>
            </a:pPr>
            <a:endParaRPr lang="en-US" sz="1800" dirty="0">
              <a:solidFill>
                <a:schemeClr val="tx2"/>
              </a:solidFill>
            </a:endParaRPr>
          </a:p>
          <a:p>
            <a:pPr marL="609600" indent="-609600">
              <a:buFontTx/>
              <a:buNone/>
            </a:pPr>
            <a:r>
              <a:rPr lang="en-US" sz="1800" dirty="0">
                <a:solidFill>
                  <a:schemeClr val="tx2"/>
                </a:solidFill>
              </a:rPr>
              <a:t>Cost: 2 ([lg(x)]+[lg(y)]+2) iterations</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5"/>
          <p:cNvSpPr>
            <a:spLocks noGrp="1"/>
          </p:cNvSpPr>
          <p:nvPr>
            <p:ph type="sldNum" sz="quarter" idx="12"/>
          </p:nvPr>
        </p:nvSpPr>
        <p:spPr>
          <a:noFill/>
        </p:spPr>
        <p:txBody>
          <a:bodyPr/>
          <a:lstStyle/>
          <a:p>
            <a:fld id="{77291F85-04B7-407C-AC49-D8B01FF6AD2D}" type="slidenum">
              <a:rPr lang="en-US" smtClean="0"/>
              <a:pPr/>
              <a:t>42</a:t>
            </a:fld>
            <a:endParaRPr lang="en-US"/>
          </a:p>
        </p:txBody>
      </p:sp>
      <p:sp>
        <p:nvSpPr>
          <p:cNvPr id="47108" name="Rectangle 2"/>
          <p:cNvSpPr>
            <a:spLocks noGrp="1" noChangeArrowheads="1"/>
          </p:cNvSpPr>
          <p:nvPr>
            <p:ph type="title"/>
          </p:nvPr>
        </p:nvSpPr>
        <p:spPr>
          <a:xfrm>
            <a:off x="685800" y="76200"/>
            <a:ext cx="7772400" cy="838200"/>
          </a:xfrm>
        </p:spPr>
        <p:txBody>
          <a:bodyPr/>
          <a:lstStyle/>
          <a:p>
            <a:r>
              <a:rPr lang="en-US" sz="3600"/>
              <a:t>Montgomery Multiplication</a:t>
            </a:r>
          </a:p>
        </p:txBody>
      </p:sp>
      <mc:AlternateContent xmlns:mc="http://schemas.openxmlformats.org/markup-compatibility/2006" xmlns:a14="http://schemas.microsoft.com/office/drawing/2010/main">
        <mc:Choice Requires="a14">
          <p:sp>
            <p:nvSpPr>
              <p:cNvPr id="47109" name="Rectangle 3"/>
              <p:cNvSpPr>
                <a:spLocks noGrp="1" noChangeArrowheads="1"/>
              </p:cNvSpPr>
              <p:nvPr>
                <p:ph type="body" idx="1"/>
              </p:nvPr>
            </p:nvSpPr>
            <p:spPr>
              <a:xfrm>
                <a:off x="457200" y="1676400"/>
                <a:ext cx="8153400" cy="4191000"/>
              </a:xfrm>
            </p:spPr>
            <p:txBody>
              <a:bodyPr/>
              <a:lstStyle/>
              <a:p>
                <a:r>
                  <a:rPr lang="en-US" sz="2400" dirty="0">
                    <a:solidFill>
                      <a:schemeClr val="tx2"/>
                    </a:solidFill>
                    <a:latin typeface="Calibri" panose="020F0502020204030204" pitchFamily="34" charset="0"/>
                    <a:cs typeface="Calibri" panose="020F0502020204030204" pitchFamily="34" charset="0"/>
                  </a:rPr>
                  <a:t>Motivation: Modular reduction is expensive (a divide operation).  Can we replace the divide with some cheap operation (like shifting?)</a:t>
                </a:r>
              </a:p>
              <a:p>
                <a:r>
                  <a:rPr lang="en-US" sz="2400" dirty="0">
                    <a:solidFill>
                      <a:schemeClr val="tx2"/>
                    </a:solidFill>
                    <a:latin typeface="Calibri" panose="020F0502020204030204" pitchFamily="34" charset="0"/>
                    <a:cs typeface="Calibri" panose="020F0502020204030204" pitchFamily="34" charset="0"/>
                  </a:rPr>
                  <a:t>Let A, B, and M be </a:t>
                </a:r>
                <a:r>
                  <a:rPr lang="en-US" sz="2400" i="1"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-block integers represented in base </a:t>
                </a:r>
                <a:r>
                  <a:rPr lang="en-US" sz="2400" i="1" dirty="0">
                    <a:solidFill>
                      <a:schemeClr val="tx2"/>
                    </a:solidFill>
                    <a:latin typeface="Calibri" panose="020F0502020204030204" pitchFamily="34" charset="0"/>
                    <a:cs typeface="Calibri" panose="020F0502020204030204" pitchFamily="34" charset="0"/>
                  </a:rPr>
                  <a:t>x</a:t>
                </a:r>
                <a:r>
                  <a:rPr lang="en-US" sz="2400" dirty="0">
                    <a:solidFill>
                      <a:schemeClr val="tx2"/>
                    </a:solidFill>
                    <a:latin typeface="Calibri" panose="020F0502020204030204" pitchFamily="34" charset="0"/>
                    <a:cs typeface="Calibri" panose="020F0502020204030204" pitchFamily="34" charset="0"/>
                  </a:rPr>
                  <a:t> with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4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baseline="30000" dirty="0">
                        <a:solidFill>
                          <a:schemeClr val="tx2"/>
                        </a:solidFill>
                        <a:latin typeface="Cambria Math" panose="02040503050406030204" pitchFamily="18" charset="0"/>
                        <a:cs typeface="Calibri" panose="020F0502020204030204" pitchFamily="34" charset="0"/>
                        <a:sym typeface="Symbol" pitchFamily="18" charset="2"/>
                      </a:rPr>
                      <m:t>𝑛</m:t>
                    </m:r>
                  </m:oMath>
                </a14:m>
                <a:r>
                  <a:rPr lang="en-US" sz="2400" i="1" dirty="0">
                    <a:solidFill>
                      <a:schemeClr val="tx2"/>
                    </a:solidFill>
                    <a:latin typeface="Calibri" panose="020F0502020204030204" pitchFamily="34" charset="0"/>
                    <a:cs typeface="Calibri" panose="020F0502020204030204" pitchFamily="34" charset="0"/>
                    <a:sym typeface="Symbol" pitchFamily="18" charset="2"/>
                  </a:rPr>
                  <a:t>.</a:t>
                </a:r>
              </a:p>
              <a:p>
                <a:r>
                  <a:rPr lang="en-US" sz="24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𝑥𝑛</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m:rPr>
                        <m:sty m:val="p"/>
                      </m:rPr>
                      <a:rPr lang="en-US" sz="2400" i="1" dirty="0">
                        <a:solidFill>
                          <a:schemeClr val="tx2"/>
                        </a:solidFill>
                        <a:latin typeface="Cambria Math" panose="02040503050406030204" pitchFamily="18" charset="0"/>
                        <a:cs typeface="Calibri" panose="020F0502020204030204" pitchFamily="34" charset="0"/>
                        <a:sym typeface="Symbol" pitchFamily="18" charset="2"/>
                      </a:rPr>
                      <m:t>gcd</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4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a:t>
                </a:r>
              </a:p>
              <a:p>
                <a:r>
                  <a:rPr lang="en-US" sz="2400" dirty="0">
                    <a:solidFill>
                      <a:schemeClr val="tx2"/>
                    </a:solidFill>
                    <a:latin typeface="Calibri" panose="020F0502020204030204" pitchFamily="34" charset="0"/>
                    <a:cs typeface="Calibri" panose="020F0502020204030204" pitchFamily="34" charset="0"/>
                    <a:sym typeface="Symbol" pitchFamily="18" charset="2"/>
                  </a:rPr>
                  <a:t>The </a:t>
                </a:r>
                <a:r>
                  <a:rPr lang="en-US" sz="2400" i="1" dirty="0">
                    <a:solidFill>
                      <a:schemeClr val="tx2"/>
                    </a:solidFill>
                    <a:latin typeface="Calibri" panose="020F0502020204030204" pitchFamily="34" charset="0"/>
                    <a:cs typeface="Calibri" panose="020F0502020204030204" pitchFamily="34" charset="0"/>
                    <a:sym typeface="Symbol" pitchFamily="18" charset="2"/>
                  </a:rPr>
                  <a:t>Montgomery Product </a:t>
                </a:r>
                <a:r>
                  <a:rPr lang="en-US" sz="2400" dirty="0">
                    <a:solidFill>
                      <a:schemeClr val="tx2"/>
                    </a:solidFill>
                    <a:latin typeface="Calibri" panose="020F0502020204030204" pitchFamily="34" charset="0"/>
                    <a:cs typeface="Calibri" panose="020F0502020204030204" pitchFamily="34" charset="0"/>
                    <a:sym typeface="Symbol" pitchFamily="18" charset="2"/>
                  </a:rPr>
                  <a:t>of A and B modulo M is the integer ABR</a:t>
                </a:r>
                <a:r>
                  <a:rPr lang="en-US" sz="2400" baseline="30000" dirty="0">
                    <a:solidFill>
                      <a:schemeClr val="tx2"/>
                    </a:solidFill>
                    <a:latin typeface="Calibri" panose="020F0502020204030204" pitchFamily="34" charset="0"/>
                    <a:cs typeface="Calibri" panose="020F0502020204030204" pitchFamily="34" charset="0"/>
                  </a:rPr>
                  <a:t>–</a:t>
                </a:r>
                <a:r>
                  <a:rPr lang="en-US" sz="2400" baseline="30000" dirty="0">
                    <a:solidFill>
                      <a:schemeClr val="tx2"/>
                    </a:solidFill>
                    <a:latin typeface="Calibri" panose="020F0502020204030204" pitchFamily="34" charset="0"/>
                    <a:cs typeface="Calibri" panose="020F0502020204030204" pitchFamily="34" charset="0"/>
                    <a:sym typeface="Symbol" pitchFamily="18" charset="2"/>
                  </a:rPr>
                  <a:t>1 </a:t>
                </a:r>
                <a:r>
                  <a:rPr lang="en-US" sz="2400" dirty="0">
                    <a:solidFill>
                      <a:schemeClr val="tx2"/>
                    </a:solidFill>
                    <a:latin typeface="Calibri" panose="020F0502020204030204" pitchFamily="34" charset="0"/>
                    <a:cs typeface="Calibri" panose="020F0502020204030204" pitchFamily="34" charset="0"/>
                    <a:sym typeface="Symbol" pitchFamily="18" charset="2"/>
                  </a:rPr>
                  <a:t>mod M.</a:t>
                </a:r>
              </a:p>
              <a:p>
                <a:r>
                  <a:rPr lang="en-US" sz="24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𝑀</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𝑀</m:t>
                        </m:r>
                      </m:e>
                      <m:sup>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𝑆</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𝐴𝐵𝑀</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a:t>
                </a:r>
              </a:p>
              <a:p>
                <a:r>
                  <a:rPr lang="en-US" sz="2400" dirty="0">
                    <a:solidFill>
                      <a:schemeClr val="tx2"/>
                    </a:solidFill>
                    <a:latin typeface="Calibri" panose="020F0502020204030204" pitchFamily="34" charset="0"/>
                    <a:cs typeface="Calibri" panose="020F0502020204030204" pitchFamily="34" charset="0"/>
                    <a:sym typeface="Symbol" pitchFamily="18" charset="2"/>
                  </a:rPr>
                  <a:t>Fact: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𝐴𝐵</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𝑆𝑀</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𝐴𝐵</m:t>
                    </m:r>
                    <m:sSup>
                      <m:sSupPr>
                        <m:ctrlP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𝑅</m:t>
                        </m:r>
                      </m:e>
                      <m:sup>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4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a:t>
                </a:r>
              </a:p>
            </p:txBody>
          </p:sp>
        </mc:Choice>
        <mc:Fallback xmlns="">
          <p:sp>
            <p:nvSpPr>
              <p:cNvPr id="47109" name="Rectangle 3"/>
              <p:cNvSpPr>
                <a:spLocks noGrp="1" noRot="1" noChangeAspect="1" noMove="1" noResize="1" noEditPoints="1" noAdjustHandles="1" noChangeArrowheads="1" noChangeShapeType="1" noTextEdit="1"/>
              </p:cNvSpPr>
              <p:nvPr>
                <p:ph type="body" idx="1"/>
              </p:nvPr>
            </p:nvSpPr>
            <p:spPr>
              <a:xfrm>
                <a:off x="457200" y="1676400"/>
                <a:ext cx="8153400" cy="4191000"/>
              </a:xfrm>
              <a:blipFill>
                <a:blip r:embed="rId2"/>
                <a:stretch>
                  <a:fillRect l="-1244" t="-1511" r="-1089" b="-1511"/>
                </a:stretch>
              </a:blipFill>
            </p:spPr>
            <p:txBody>
              <a:bodyPr/>
              <a:lstStyle/>
              <a:p>
                <a:r>
                  <a:rPr lang="en-US">
                    <a:noFill/>
                  </a:rPr>
                  <a:t> </a:t>
                </a:r>
              </a:p>
            </p:txBody>
          </p:sp>
        </mc:Fallback>
      </mc:AlternateContent>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5"/>
          <p:cNvSpPr>
            <a:spLocks noGrp="1"/>
          </p:cNvSpPr>
          <p:nvPr>
            <p:ph type="sldNum" sz="quarter" idx="12"/>
          </p:nvPr>
        </p:nvSpPr>
        <p:spPr>
          <a:noFill/>
        </p:spPr>
        <p:txBody>
          <a:bodyPr/>
          <a:lstStyle/>
          <a:p>
            <a:fld id="{9DB27D93-4DEB-4A36-823B-91A0D0C5BE74}" type="slidenum">
              <a:rPr lang="en-US" smtClean="0"/>
              <a:pPr/>
              <a:t>43</a:t>
            </a:fld>
            <a:endParaRPr lang="en-US"/>
          </a:p>
        </p:txBody>
      </p:sp>
      <p:sp>
        <p:nvSpPr>
          <p:cNvPr id="48132" name="Rectangle 2"/>
          <p:cNvSpPr>
            <a:spLocks noGrp="1" noChangeArrowheads="1"/>
          </p:cNvSpPr>
          <p:nvPr>
            <p:ph type="title"/>
          </p:nvPr>
        </p:nvSpPr>
        <p:spPr>
          <a:xfrm>
            <a:off x="457200" y="228600"/>
            <a:ext cx="8305800" cy="685800"/>
          </a:xfrm>
        </p:spPr>
        <p:txBody>
          <a:bodyPr/>
          <a:lstStyle/>
          <a:p>
            <a:r>
              <a:rPr lang="en-US" sz="3600" dirty="0"/>
              <a:t>Montgomery Multiplication and Timing</a:t>
            </a:r>
          </a:p>
        </p:txBody>
      </p:sp>
      <mc:AlternateContent xmlns:mc="http://schemas.openxmlformats.org/markup-compatibility/2006" xmlns:a14="http://schemas.microsoft.com/office/drawing/2010/main">
        <mc:Choice Requires="a14">
          <p:sp>
            <p:nvSpPr>
              <p:cNvPr id="48133" name="Rectangle 3"/>
              <p:cNvSpPr>
                <a:spLocks noGrp="1" noChangeArrowheads="1"/>
              </p:cNvSpPr>
              <p:nvPr>
                <p:ph type="body" idx="1"/>
              </p:nvPr>
            </p:nvSpPr>
            <p:spPr>
              <a:xfrm>
                <a:off x="381000" y="1371600"/>
                <a:ext cx="8458200" cy="4724400"/>
              </a:xfrm>
            </p:spPr>
            <p:txBody>
              <a:bodyPr/>
              <a:lstStyle/>
              <a:p>
                <a:pPr>
                  <a:lnSpc>
                    <a:spcPct val="90000"/>
                  </a:lnSpc>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𝑟</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𝑛</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𝑟</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𝑎𝑏</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𝑛</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𝑎</m:t>
                    </m:r>
                    <m:r>
                      <a:rPr lang="en-US" sz="2400" b="0" i="1" baseline="30000"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err="1">
                        <a:solidFill>
                          <a:schemeClr val="tx2"/>
                        </a:solidFill>
                        <a:latin typeface="Cambria Math" panose="02040503050406030204" pitchFamily="18" charset="0"/>
                        <a:cs typeface="Calibri" panose="020F0502020204030204" pitchFamily="34" charset="0"/>
                        <a:sym typeface="Symbol" pitchFamily="18" charset="2"/>
                      </a:rPr>
                      <m:t>𝑎𝑟</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𝑛</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𝑟𝑟</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err="1">
                        <a:solidFill>
                          <a:schemeClr val="tx2"/>
                        </a:solidFill>
                        <a:latin typeface="Cambria Math" panose="02040503050406030204" pitchFamily="18" charset="0"/>
                        <a:cs typeface="Calibri" panose="020F0502020204030204" pitchFamily="34" charset="0"/>
                        <a:sym typeface="Symbol" pitchFamily="18" charset="2"/>
                      </a:rPr>
                      <m:t>𝑛𝑛</m:t>
                    </m:r>
                    <m:r>
                      <a:rPr lang="en-US" sz="2400" i="1" dirty="0">
                        <a:solidFill>
                          <a:schemeClr val="tx2"/>
                        </a:solidFill>
                        <a:latin typeface="Cambria Math" panose="02040503050406030204" pitchFamily="18" charset="0"/>
                        <a:cs typeface="Calibri" panose="020F0502020204030204" pitchFamily="34" charset="0"/>
                        <a:sym typeface="Symbol" pitchFamily="18" charset="2"/>
                      </a:rPr>
                      <m:t>’=1</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 all t words long</a:t>
                </a:r>
                <a:r>
                  <a:rPr lang="en-US" sz="2400" dirty="0">
                    <a:solidFill>
                      <a:schemeClr val="tx2"/>
                    </a:solidFill>
                    <a:sym typeface="Symbol" pitchFamily="18" charset="2"/>
                  </a:rPr>
                  <a:t>.  Want ab (mod n).</a:t>
                </a:r>
                <a:endParaRPr lang="en-US" sz="2000" dirty="0">
                  <a:solidFill>
                    <a:schemeClr val="tx2"/>
                  </a:solidFill>
                  <a:sym typeface="Symbol" pitchFamily="18" charset="2"/>
                </a:endParaRPr>
              </a:p>
              <a:p>
                <a:pPr lvl="1">
                  <a:lnSpc>
                    <a:spcPct val="90000"/>
                  </a:lnSpc>
                  <a:spcBef>
                    <a:spcPts val="200"/>
                  </a:spcBef>
                  <a:buFontTx/>
                  <a:buNone/>
                </a:pPr>
                <a:endParaRPr lang="en-US" sz="2000" dirty="0">
                  <a:solidFill>
                    <a:schemeClr val="tx2"/>
                  </a:solidFill>
                  <a:latin typeface="Courier New" pitchFamily="49" charset="0"/>
                  <a:cs typeface="Courier New" pitchFamily="49" charset="0"/>
                  <a:sym typeface="Symbol" pitchFamily="18" charset="2"/>
                </a:endParaRPr>
              </a:p>
              <a:p>
                <a:pPr lvl="1">
                  <a:lnSpc>
                    <a:spcPct val="90000"/>
                  </a:lnSpc>
                  <a:spcBef>
                    <a:spcPts val="200"/>
                  </a:spcBef>
                  <a:buFontTx/>
                  <a:buNone/>
                </a:pPr>
                <a:r>
                  <a:rPr lang="en-US" sz="2000" dirty="0" err="1">
                    <a:solidFill>
                      <a:schemeClr val="tx2"/>
                    </a:solidFill>
                    <a:latin typeface="Courier New" pitchFamily="49" charset="0"/>
                    <a:cs typeface="Courier New" pitchFamily="49" charset="0"/>
                    <a:sym typeface="Symbol" pitchFamily="18" charset="2"/>
                  </a:rPr>
                  <a:t>MontPro</a:t>
                </a:r>
                <a:r>
                  <a:rPr lang="en-US" sz="2000" dirty="0">
                    <a:solidFill>
                      <a:schemeClr val="tx2"/>
                    </a:solidFill>
                    <a:latin typeface="Courier New" pitchFamily="49" charset="0"/>
                    <a:cs typeface="Courier New" pitchFamily="49" charset="0"/>
                    <a:sym typeface="Symbol" pitchFamily="18" charset="2"/>
                  </a:rPr>
                  <a:t>(a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t= </a:t>
                </a:r>
                <a:r>
                  <a:rPr lang="en-US" sz="2000" dirty="0" err="1">
                    <a:solidFill>
                      <a:schemeClr val="tx2"/>
                    </a:solidFill>
                    <a:latin typeface="Courier New" pitchFamily="49" charset="0"/>
                    <a:cs typeface="Courier New" pitchFamily="49" charset="0"/>
                    <a:sym typeface="Symbol" pitchFamily="18" charset="2"/>
                  </a:rPr>
                  <a:t>a</a:t>
                </a:r>
                <a:r>
                  <a:rPr lang="en-US" sz="2000" baseline="30000" dirty="0" err="1">
                    <a:solidFill>
                      <a:schemeClr val="tx2"/>
                    </a:solidFill>
                    <a:latin typeface="Courier New" pitchFamily="49" charset="0"/>
                    <a:cs typeface="Courier New" pitchFamily="49" charset="0"/>
                    <a:sym typeface="Symbol" pitchFamily="18" charset="2"/>
                  </a:rPr>
                  <a:t>;</a:t>
                </a:r>
                <a:r>
                  <a:rPr lang="en-US" sz="2000" dirty="0" err="1">
                    <a:solidFill>
                      <a:schemeClr val="tx2"/>
                    </a:solidFill>
                    <a:latin typeface="Courier New" pitchFamily="49" charset="0"/>
                    <a:cs typeface="Courier New" pitchFamily="49" charset="0"/>
                    <a:sym typeface="Symbol" pitchFamily="18" charset="2"/>
                  </a:rPr>
                  <a:t>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m= rn’ (mod n), u= (mn+t)/r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if(n&gt;u) u-= n;</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return(u)</a:t>
                </a:r>
              </a:p>
              <a:p>
                <a:pPr lvl="1">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MontMult(a,b,n)</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Compute n’, 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endParaRPr lang="en-US" sz="2000" dirty="0">
                  <a:solidFill>
                    <a:schemeClr val="tx2"/>
                  </a:solidFill>
                  <a:latin typeface="Courier New" pitchFamily="49" charset="0"/>
                  <a:cs typeface="Courier New" pitchFamily="49" charset="0"/>
                  <a:sym typeface="Symbol" pitchFamily="18" charset="2"/>
                </a:endParaRP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MontPro(a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return(MontPro(x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,1))</a:t>
                </a:r>
              </a:p>
              <a:p>
                <a:pPr lvl="1">
                  <a:lnSpc>
                    <a:spcPct val="90000"/>
                  </a:lnSpc>
                  <a:buFontTx/>
                  <a:buNone/>
                </a:pPr>
                <a:endParaRPr lang="en-US" sz="2000" dirty="0">
                  <a:solidFill>
                    <a:schemeClr val="tx2"/>
                  </a:solidFill>
                  <a:sym typeface="Symbol" pitchFamily="18" charset="2"/>
                </a:endParaRP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Cost: Reduction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 </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multiplies, no divisions.  </a:t>
                </a: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Multiply takes 4t(t+1) vs 2t(t+1) for classical.</a:t>
                </a:r>
              </a:p>
              <a:p>
                <a:pPr lvl="1">
                  <a:lnSpc>
                    <a:spcPct val="90000"/>
                  </a:lnSpc>
                  <a:buFontTx/>
                  <a:buNone/>
                </a:pPr>
                <a:endParaRPr lang="en-US" sz="2000" dirty="0">
                  <a:solidFill>
                    <a:schemeClr val="tx2"/>
                  </a:solidFill>
                  <a:sym typeface="Symbol" pitchFamily="18" charset="2"/>
                </a:endParaRPr>
              </a:p>
            </p:txBody>
          </p:sp>
        </mc:Choice>
        <mc:Fallback xmlns="">
          <p:sp>
            <p:nvSpPr>
              <p:cNvPr id="48133" name="Rectangle 3"/>
              <p:cNvSpPr>
                <a:spLocks noGrp="1" noRot="1" noChangeAspect="1" noMove="1" noResize="1" noEditPoints="1" noAdjustHandles="1" noChangeArrowheads="1" noChangeShapeType="1" noTextEdit="1"/>
              </p:cNvSpPr>
              <p:nvPr>
                <p:ph type="body" idx="1"/>
              </p:nvPr>
            </p:nvSpPr>
            <p:spPr>
              <a:xfrm>
                <a:off x="381000" y="1371600"/>
                <a:ext cx="8458200" cy="4724400"/>
              </a:xfrm>
              <a:blipFill>
                <a:blip r:embed="rId2"/>
                <a:stretch>
                  <a:fillRect l="-901" t="-1609"/>
                </a:stretch>
              </a:blipFill>
            </p:spPr>
            <p:txBody>
              <a:bodyPr/>
              <a:lstStyle/>
              <a:p>
                <a:r>
                  <a:rPr lang="en-US">
                    <a:noFill/>
                  </a:rPr>
                  <a:t> </a:t>
                </a:r>
              </a:p>
            </p:txBody>
          </p:sp>
        </mc:Fallback>
      </mc:AlternateContent>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5"/>
          <p:cNvSpPr>
            <a:spLocks noGrp="1"/>
          </p:cNvSpPr>
          <p:nvPr>
            <p:ph type="sldNum" sz="quarter" idx="12"/>
          </p:nvPr>
        </p:nvSpPr>
        <p:spPr>
          <a:noFill/>
        </p:spPr>
        <p:txBody>
          <a:bodyPr/>
          <a:lstStyle/>
          <a:p>
            <a:fld id="{4F6AEC48-4E63-4FA8-A8EA-2549B01C192E}" type="slidenum">
              <a:rPr lang="en-US" smtClean="0"/>
              <a:pPr/>
              <a:t>44</a:t>
            </a:fld>
            <a:endParaRPr lang="en-US" dirty="0"/>
          </a:p>
        </p:txBody>
      </p:sp>
      <p:sp>
        <p:nvSpPr>
          <p:cNvPr id="49156" name="Rectangle 2"/>
          <p:cNvSpPr>
            <a:spLocks noGrp="1" noChangeArrowheads="1"/>
          </p:cNvSpPr>
          <p:nvPr>
            <p:ph type="title"/>
          </p:nvPr>
        </p:nvSpPr>
        <p:spPr>
          <a:xfrm>
            <a:off x="685800" y="304800"/>
            <a:ext cx="7772400" cy="838200"/>
          </a:xfrm>
        </p:spPr>
        <p:txBody>
          <a:bodyPr/>
          <a:lstStyle/>
          <a:p>
            <a:r>
              <a:rPr lang="en-US" sz="3600" dirty="0"/>
              <a:t>Exponentiation and Timing</a:t>
            </a:r>
          </a:p>
        </p:txBody>
      </p:sp>
      <p:sp>
        <p:nvSpPr>
          <p:cNvPr id="49157" name="Rectangle 3"/>
          <p:cNvSpPr>
            <a:spLocks noGrp="1" noChangeArrowheads="1"/>
          </p:cNvSpPr>
          <p:nvPr>
            <p:ph type="body" idx="1"/>
          </p:nvPr>
        </p:nvSpPr>
        <p:spPr>
          <a:xfrm>
            <a:off x="381000" y="1981200"/>
            <a:ext cx="8077200" cy="3505200"/>
          </a:xfrm>
        </p:spPr>
        <p:txBody>
          <a:bodyPr/>
          <a:lstStyle/>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Right to left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k-</a:t>
            </a:r>
            <a:r>
              <a:rPr lang="en-US" sz="2400" dirty="0" err="1">
                <a:solidFill>
                  <a:schemeClr val="tx2"/>
                </a:solidFill>
                <a:latin typeface="Calibri" panose="020F0502020204030204" pitchFamily="34" charset="0"/>
                <a:cs typeface="Calibri" panose="020F0502020204030204" pitchFamily="34" charset="0"/>
                <a:sym typeface="Symbol" pitchFamily="18" charset="2"/>
              </a:rPr>
              <a:t>ary</a:t>
            </a: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Square and multiply exponentiation (SME) timing, if </a:t>
            </a:r>
            <a:r>
              <a:rPr lang="en-US" sz="2400" dirty="0" err="1">
                <a:solidFill>
                  <a:schemeClr val="tx2"/>
                </a:solidFill>
                <a:latin typeface="Calibri" panose="020F0502020204030204" pitchFamily="34" charset="0"/>
                <a:cs typeface="Calibri" panose="020F0502020204030204" pitchFamily="34" charset="0"/>
                <a:sym typeface="Symbol" pitchFamily="18" charset="2"/>
              </a:rPr>
              <a:t>bitlen</a:t>
            </a:r>
            <a:r>
              <a:rPr lang="en-US" sz="2400" dirty="0">
                <a:solidFill>
                  <a:schemeClr val="tx2"/>
                </a:solidFill>
                <a:latin typeface="Calibri" panose="020F0502020204030204" pitchFamily="34" charset="0"/>
                <a:cs typeface="Calibri" panose="020F0502020204030204" pitchFamily="34" charset="0"/>
                <a:sym typeface="Symbol" pitchFamily="18" charset="2"/>
              </a:rPr>
              <a:t>(e)=t+1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is the Hamming weight, SME takes t </a:t>
            </a:r>
            <a:r>
              <a:rPr lang="en-US" sz="2400" dirty="0" err="1">
                <a:solidFill>
                  <a:schemeClr val="tx2"/>
                </a:solidFill>
                <a:latin typeface="Calibri" panose="020F0502020204030204" pitchFamily="34" charset="0"/>
                <a:cs typeface="Calibri" panose="020F0502020204030204" pitchFamily="34" charset="0"/>
                <a:sym typeface="Symbol" pitchFamily="18" charset="2"/>
              </a:rPr>
              <a:t>squarings</a:t>
            </a:r>
            <a:r>
              <a:rPr lang="en-US" sz="2400" dirty="0">
                <a:solidFill>
                  <a:schemeClr val="tx2"/>
                </a:solidFill>
                <a:latin typeface="Calibri" panose="020F0502020204030204" pitchFamily="34" charset="0"/>
                <a:cs typeface="Calibri" panose="020F0502020204030204" pitchFamily="34" charset="0"/>
                <a:sym typeface="Symbol" pitchFamily="18" charset="2"/>
              </a:rPr>
              <a:t>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multiplies.</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6"/>
          <p:cNvSpPr>
            <a:spLocks noGrp="1"/>
          </p:cNvSpPr>
          <p:nvPr>
            <p:ph type="sldNum" sz="quarter" idx="12"/>
          </p:nvPr>
        </p:nvSpPr>
        <p:spPr>
          <a:xfrm>
            <a:off x="6705600" y="6248400"/>
            <a:ext cx="1905000" cy="457200"/>
          </a:xfrm>
          <a:noFill/>
        </p:spPr>
        <p:txBody>
          <a:bodyPr/>
          <a:lstStyle/>
          <a:p>
            <a:fld id="{200C3351-50B8-49F3-9BB4-16DB8A0A4FC7}" type="slidenum">
              <a:rPr lang="en-US" smtClean="0"/>
              <a:pPr/>
              <a:t>45</a:t>
            </a:fld>
            <a:endParaRPr lang="en-US"/>
          </a:p>
        </p:txBody>
      </p:sp>
      <p:sp>
        <p:nvSpPr>
          <p:cNvPr id="50180" name="Rectangle 2"/>
          <p:cNvSpPr>
            <a:spLocks noGrp="1" noChangeArrowheads="1"/>
          </p:cNvSpPr>
          <p:nvPr>
            <p:ph type="title"/>
          </p:nvPr>
        </p:nvSpPr>
        <p:spPr>
          <a:xfrm>
            <a:off x="381000" y="76200"/>
            <a:ext cx="8382000" cy="838200"/>
          </a:xfrm>
        </p:spPr>
        <p:txBody>
          <a:bodyPr/>
          <a:lstStyle/>
          <a:p>
            <a:r>
              <a:rPr lang="en-US" sz="3600"/>
              <a:t>Montgomery Exponentiation and Timing</a:t>
            </a:r>
          </a:p>
        </p:txBody>
      </p:sp>
      <p:sp>
        <p:nvSpPr>
          <p:cNvPr id="50181" name="Rectangle 3"/>
          <p:cNvSpPr>
            <a:spLocks noGrp="1" noChangeArrowheads="1"/>
          </p:cNvSpPr>
          <p:nvPr>
            <p:ph type="body" sz="half" idx="1"/>
          </p:nvPr>
        </p:nvSpPr>
        <p:spPr>
          <a:xfrm>
            <a:off x="533400" y="1524000"/>
            <a:ext cx="7924800" cy="3429000"/>
          </a:xfrm>
        </p:spPr>
        <p:txBody>
          <a:bodyPr/>
          <a:lstStyle/>
          <a:p>
            <a:pPr marL="533400" indent="-533400">
              <a:spcBef>
                <a:spcPts val="200"/>
              </a:spcBef>
              <a:buFontTx/>
              <a:buNone/>
            </a:pPr>
            <a:r>
              <a:rPr lang="en-US" sz="2400" dirty="0">
                <a:solidFill>
                  <a:schemeClr val="tx2"/>
                </a:solidFill>
                <a:latin typeface="Calibri" panose="020F0502020204030204" pitchFamily="34" charset="0"/>
                <a:cs typeface="Calibri" panose="020F0502020204030204" pitchFamily="34" charset="0"/>
              </a:rPr>
              <a:t>x= (x</a:t>
            </a:r>
            <a:r>
              <a:rPr lang="en-US" sz="2400" baseline="-25000" dirty="0">
                <a:solidFill>
                  <a:schemeClr val="tx2"/>
                </a:solidFill>
                <a:latin typeface="Calibri" panose="020F0502020204030204" pitchFamily="34" charset="0"/>
                <a:cs typeface="Calibri" panose="020F0502020204030204" pitchFamily="34" charset="0"/>
              </a:rPr>
              <a:t>l</a:t>
            </a:r>
            <a:r>
              <a:rPr lang="en-US" sz="2400" dirty="0">
                <a:solidFill>
                  <a:schemeClr val="tx2"/>
                </a:solidFill>
                <a:latin typeface="Calibri" panose="020F0502020204030204" pitchFamily="34" charset="0"/>
                <a:cs typeface="Calibri" panose="020F0502020204030204" pitchFamily="34" charset="0"/>
              </a:rPr>
              <a:t> x</a:t>
            </a:r>
            <a:r>
              <a:rPr lang="en-US" sz="2400" baseline="-25000" dirty="0">
                <a:solidFill>
                  <a:schemeClr val="tx2"/>
                </a:solidFill>
                <a:latin typeface="Calibri" panose="020F0502020204030204" pitchFamily="34" charset="0"/>
                <a:cs typeface="Calibri" panose="020F0502020204030204" pitchFamily="34" charset="0"/>
              </a:rPr>
              <a:t>l-1</a:t>
            </a:r>
            <a:r>
              <a:rPr lang="en-US" sz="2400" dirty="0">
                <a:solidFill>
                  <a:schemeClr val="tx2"/>
                </a:solidFill>
                <a:latin typeface="Calibri" panose="020F0502020204030204" pitchFamily="34" charset="0"/>
                <a:cs typeface="Calibri" panose="020F0502020204030204" pitchFamily="34" charset="0"/>
              </a:rPr>
              <a:t> … x</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a:t>
            </a:r>
            <a:r>
              <a:rPr lang="en-US" sz="2400" baseline="-25000" dirty="0">
                <a:solidFill>
                  <a:schemeClr val="tx2"/>
                </a:solidFill>
                <a:latin typeface="Calibri" panose="020F0502020204030204" pitchFamily="34" charset="0"/>
                <a:cs typeface="Calibri" panose="020F0502020204030204" pitchFamily="34" charset="0"/>
              </a:rPr>
              <a:t>b</a:t>
            </a:r>
            <a:r>
              <a:rPr lang="en-US" sz="2400" dirty="0">
                <a:solidFill>
                  <a:schemeClr val="tx2"/>
                </a:solidFill>
                <a:latin typeface="Calibri" panose="020F0502020204030204" pitchFamily="34" charset="0"/>
                <a:cs typeface="Calibri" panose="020F0502020204030204" pitchFamily="34" charset="0"/>
              </a:rPr>
              <a:t>, e= (e</a:t>
            </a:r>
            <a:r>
              <a:rPr lang="en-US" sz="2400" baseline="-25000" dirty="0">
                <a:solidFill>
                  <a:schemeClr val="tx2"/>
                </a:solidFill>
                <a:latin typeface="Calibri" panose="020F0502020204030204" pitchFamily="34" charset="0"/>
                <a:cs typeface="Calibri" panose="020F0502020204030204" pitchFamily="34" charset="0"/>
              </a:rPr>
              <a:t>t</a:t>
            </a:r>
            <a:r>
              <a:rPr lang="en-US" sz="2400" dirty="0">
                <a:solidFill>
                  <a:schemeClr val="tx2"/>
                </a:solidFill>
                <a:latin typeface="Calibri" panose="020F0502020204030204" pitchFamily="34" charset="0"/>
                <a:cs typeface="Calibri" panose="020F0502020204030204" pitchFamily="34" charset="0"/>
              </a:rPr>
              <a:t> e</a:t>
            </a:r>
            <a:r>
              <a:rPr lang="en-US" sz="2400" baseline="-25000" dirty="0">
                <a:solidFill>
                  <a:schemeClr val="tx2"/>
                </a:solidFill>
                <a:latin typeface="Calibri" panose="020F0502020204030204" pitchFamily="34" charset="0"/>
                <a:cs typeface="Calibri" panose="020F0502020204030204" pitchFamily="34" charset="0"/>
              </a:rPr>
              <a:t>t-1</a:t>
            </a:r>
            <a:r>
              <a:rPr lang="en-US" sz="2400" dirty="0">
                <a:solidFill>
                  <a:schemeClr val="tx2"/>
                </a:solidFill>
                <a:latin typeface="Calibri" panose="020F0502020204030204" pitchFamily="34" charset="0"/>
                <a:cs typeface="Calibri" panose="020F0502020204030204" pitchFamily="34" charset="0"/>
              </a:rPr>
              <a:t> … e</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a:t>
            </a:r>
            <a:r>
              <a:rPr lang="en-US" sz="2400" baseline="-25000" dirty="0">
                <a:solidFill>
                  <a:schemeClr val="tx2"/>
                </a:solidFill>
                <a:latin typeface="Calibri" panose="020F0502020204030204" pitchFamily="34" charset="0"/>
                <a:cs typeface="Calibri" panose="020F0502020204030204" pitchFamily="34" charset="0"/>
              </a:rPr>
              <a:t>b</a:t>
            </a:r>
            <a:r>
              <a:rPr lang="en-US" sz="2400" dirty="0">
                <a:solidFill>
                  <a:schemeClr val="tx2"/>
                </a:solidFill>
                <a:latin typeface="Calibri" panose="020F0502020204030204" pitchFamily="34" charset="0"/>
                <a:cs typeface="Calibri" panose="020F0502020204030204" pitchFamily="34" charset="0"/>
              </a:rPr>
              <a:t>, m = (m</a:t>
            </a:r>
            <a:r>
              <a:rPr lang="en-US" sz="2400" baseline="-25000" dirty="0">
                <a:solidFill>
                  <a:schemeClr val="tx2"/>
                </a:solidFill>
                <a:latin typeface="Calibri" panose="020F0502020204030204" pitchFamily="34" charset="0"/>
                <a:cs typeface="Calibri" panose="020F0502020204030204" pitchFamily="34" charset="0"/>
              </a:rPr>
              <a:t>l-1</a:t>
            </a:r>
            <a:r>
              <a:rPr lang="en-US" sz="2400" dirty="0">
                <a:solidFill>
                  <a:schemeClr val="tx2"/>
                </a:solidFill>
                <a:latin typeface="Calibri" panose="020F0502020204030204" pitchFamily="34" charset="0"/>
                <a:cs typeface="Calibri" panose="020F0502020204030204" pitchFamily="34" charset="0"/>
              </a:rPr>
              <a:t> m</a:t>
            </a:r>
            <a:r>
              <a:rPr lang="en-US" sz="2400" baseline="-25000" dirty="0">
                <a:solidFill>
                  <a:schemeClr val="tx2"/>
                </a:solidFill>
                <a:latin typeface="Calibri" panose="020F0502020204030204" pitchFamily="34" charset="0"/>
                <a:cs typeface="Calibri" panose="020F0502020204030204" pitchFamily="34" charset="0"/>
              </a:rPr>
              <a:t>l-2</a:t>
            </a:r>
            <a:r>
              <a:rPr lang="en-US" sz="2400" dirty="0">
                <a:solidFill>
                  <a:schemeClr val="tx2"/>
                </a:solidFill>
                <a:latin typeface="Calibri" panose="020F0502020204030204" pitchFamily="34" charset="0"/>
                <a:cs typeface="Calibri" panose="020F0502020204030204" pitchFamily="34" charset="0"/>
              </a:rPr>
              <a:t> … m</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a:t>
            </a:r>
            <a:r>
              <a:rPr lang="en-US" sz="2400" baseline="-25000" dirty="0">
                <a:solidFill>
                  <a:schemeClr val="tx2"/>
                </a:solidFill>
                <a:latin typeface="Calibri" panose="020F0502020204030204" pitchFamily="34" charset="0"/>
                <a:cs typeface="Calibri" panose="020F0502020204030204" pitchFamily="34" charset="0"/>
              </a:rPr>
              <a:t>b</a:t>
            </a:r>
            <a:r>
              <a:rPr lang="en-US" sz="2400" dirty="0">
                <a:solidFill>
                  <a:schemeClr val="tx2"/>
                </a:solidFill>
                <a:latin typeface="Calibri" panose="020F0502020204030204" pitchFamily="34" charset="0"/>
                <a:cs typeface="Calibri" panose="020F0502020204030204" pitchFamily="34" charset="0"/>
              </a:rPr>
              <a:t>, </a:t>
            </a:r>
          </a:p>
          <a:p>
            <a:pPr marL="533400" indent="-533400">
              <a:spcBef>
                <a:spcPts val="200"/>
              </a:spcBef>
              <a:buFontTx/>
              <a:buNone/>
            </a:pPr>
            <a:r>
              <a:rPr lang="en-US" sz="2400" dirty="0">
                <a:solidFill>
                  <a:schemeClr val="tx2"/>
                </a:solidFill>
                <a:latin typeface="Calibri" panose="020F0502020204030204" pitchFamily="34" charset="0"/>
                <a:cs typeface="Calibri" panose="020F0502020204030204" pitchFamily="34" charset="0"/>
              </a:rPr>
              <a:t>R= b</a:t>
            </a:r>
            <a:r>
              <a:rPr lang="en-US" sz="2400" baseline="30000" dirty="0">
                <a:solidFill>
                  <a:schemeClr val="tx2"/>
                </a:solidFill>
                <a:latin typeface="Calibri" panose="020F0502020204030204" pitchFamily="34" charset="0"/>
                <a:cs typeface="Calibri" panose="020F0502020204030204" pitchFamily="34" charset="0"/>
              </a:rPr>
              <a:t>l</a:t>
            </a:r>
            <a:r>
              <a:rPr lang="en-US" sz="2400" dirty="0">
                <a:solidFill>
                  <a:schemeClr val="tx2"/>
                </a:solidFill>
                <a:latin typeface="Calibri" panose="020F0502020204030204" pitchFamily="34" charset="0"/>
                <a:cs typeface="Calibri" panose="020F0502020204030204" pitchFamily="34" charset="0"/>
              </a:rPr>
              <a:t>, m’= -m</a:t>
            </a:r>
            <a:r>
              <a:rPr lang="en-US" sz="2400" baseline="30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(mod b)</a:t>
            </a:r>
          </a:p>
          <a:p>
            <a:pPr marL="533400" indent="-533400">
              <a:buFontTx/>
              <a:buNone/>
            </a:pPr>
            <a:r>
              <a:rPr lang="en-US" sz="2400" dirty="0" err="1">
                <a:solidFill>
                  <a:schemeClr val="tx2"/>
                </a:solidFill>
                <a:latin typeface="Calibri" panose="020F0502020204030204" pitchFamily="34" charset="0"/>
                <a:cs typeface="Calibri" panose="020F0502020204030204" pitchFamily="34" charset="0"/>
                <a:sym typeface="Symbol" pitchFamily="18" charset="2"/>
              </a:rPr>
              <a:t>MontExp</a:t>
            </a:r>
            <a:r>
              <a:rPr lang="en-US" sz="2400" dirty="0">
                <a:solidFill>
                  <a:schemeClr val="tx2"/>
                </a:solidFill>
                <a:latin typeface="Calibri" panose="020F0502020204030204" pitchFamily="34" charset="0"/>
                <a:cs typeface="Calibri" panose="020F0502020204030204" pitchFamily="34" charset="0"/>
                <a:sym typeface="Symbol" pitchFamily="18" charset="2"/>
              </a:rPr>
              <a:t>(</a:t>
            </a:r>
            <a:r>
              <a:rPr lang="en-US" sz="2400" dirty="0" err="1">
                <a:solidFill>
                  <a:schemeClr val="tx2"/>
                </a:solidFill>
                <a:latin typeface="Calibri" panose="020F0502020204030204" pitchFamily="34" charset="0"/>
                <a:cs typeface="Calibri" panose="020F0502020204030204" pitchFamily="34" charset="0"/>
                <a:sym typeface="Symbol" pitchFamily="18" charset="2"/>
              </a:rPr>
              <a:t>x,e,m</a:t>
            </a:r>
            <a:r>
              <a:rPr lang="en-US" sz="2400" dirty="0">
                <a:solidFill>
                  <a:schemeClr val="tx2"/>
                </a:solidFill>
                <a:latin typeface="Calibri" panose="020F0502020204030204" pitchFamily="34" charset="0"/>
                <a:cs typeface="Calibri" panose="020F0502020204030204" pitchFamily="34" charset="0"/>
                <a:sym typeface="Symbol" pitchFamily="18" charset="2"/>
              </a:rPr>
              <a:t>)</a:t>
            </a:r>
          </a:p>
          <a:p>
            <a:pPr marL="914400" lvl="1" indent="-457200">
              <a:spcBef>
                <a:spcPts val="200"/>
              </a:spcBef>
              <a:buFontTx/>
              <a:buAutoNum type="arabicPeriod"/>
            </a:pPr>
            <a:r>
              <a:rPr lang="en-US" sz="2000" dirty="0">
                <a:solidFill>
                  <a:schemeClr val="tx2"/>
                </a:solidFill>
                <a:latin typeface="Calibri" panose="020F0502020204030204" pitchFamily="34" charset="0"/>
                <a:cs typeface="Calibri" panose="020F0502020204030204" pitchFamily="34" charset="0"/>
                <a:sym typeface="Symbol" pitchFamily="18" charset="2"/>
              </a:rPr>
              <a:t>x</a:t>
            </a:r>
            <a:r>
              <a:rPr lang="en-US" sz="2000" baseline="30000" dirty="0">
                <a:solidFill>
                  <a:schemeClr val="tx2"/>
                </a:solidFill>
                <a:latin typeface="Calibri" panose="020F0502020204030204" pitchFamily="34" charset="0"/>
                <a:cs typeface="Calibri" panose="020F0502020204030204" pitchFamily="34" charset="0"/>
                <a:sym typeface="Symbol" pitchFamily="18" charset="2"/>
              </a:rPr>
              <a:t>#</a:t>
            </a:r>
            <a:r>
              <a:rPr lang="en-US" sz="2000" dirty="0">
                <a:solidFill>
                  <a:schemeClr val="tx2"/>
                </a:solidFill>
                <a:latin typeface="Calibri" panose="020F0502020204030204" pitchFamily="34" charset="0"/>
                <a:cs typeface="Calibri" panose="020F0502020204030204" pitchFamily="34" charset="0"/>
                <a:sym typeface="Symbol" pitchFamily="18" charset="2"/>
              </a:rPr>
              <a:t>= MontMult(x, R</a:t>
            </a:r>
            <a:r>
              <a:rPr lang="en-US" sz="2000" baseline="30000" dirty="0">
                <a:solidFill>
                  <a:schemeClr val="tx2"/>
                </a:solidFill>
                <a:latin typeface="Calibri" panose="020F0502020204030204" pitchFamily="34" charset="0"/>
                <a:cs typeface="Calibri" panose="020F0502020204030204" pitchFamily="34" charset="0"/>
                <a:sym typeface="Symbol" pitchFamily="18" charset="2"/>
              </a:rPr>
              <a:t>2</a:t>
            </a:r>
            <a:r>
              <a:rPr lang="en-US" sz="2000" dirty="0">
                <a:solidFill>
                  <a:schemeClr val="tx2"/>
                </a:solidFill>
                <a:latin typeface="Calibri" panose="020F0502020204030204" pitchFamily="34" charset="0"/>
                <a:cs typeface="Calibri" panose="020F0502020204030204" pitchFamily="34" charset="0"/>
                <a:sym typeface="Symbol" pitchFamily="18" charset="2"/>
              </a:rPr>
              <a:t>, m), A= R (mod m)</a:t>
            </a:r>
          </a:p>
          <a:p>
            <a:pPr marL="914400" lvl="1" indent="-457200">
              <a:spcBef>
                <a:spcPts val="200"/>
              </a:spcBef>
              <a:buFontTx/>
              <a:buAutoNum type="arabicPeriod"/>
            </a:pPr>
            <a:r>
              <a:rPr lang="en-US" sz="2000" dirty="0">
                <a:solidFill>
                  <a:schemeClr val="tx2"/>
                </a:solidFill>
                <a:latin typeface="Calibri" panose="020F0502020204030204" pitchFamily="34" charset="0"/>
                <a:cs typeface="Calibri" panose="020F0502020204030204" pitchFamily="34" charset="0"/>
                <a:sym typeface="Symbol" pitchFamily="18" charset="2"/>
              </a:rPr>
              <a:t>for(</a:t>
            </a:r>
            <a:r>
              <a:rPr lang="en-US" sz="2000" dirty="0" err="1">
                <a:solidFill>
                  <a:schemeClr val="tx2"/>
                </a:solidFill>
                <a:latin typeface="Calibri" panose="020F0502020204030204" pitchFamily="34" charset="0"/>
                <a:cs typeface="Calibri" panose="020F0502020204030204" pitchFamily="34" charset="0"/>
                <a:sym typeface="Symbol" pitchFamily="18" charset="2"/>
              </a:rPr>
              <a:t>i</a:t>
            </a:r>
            <a:r>
              <a:rPr lang="en-US" sz="2000" dirty="0">
                <a:solidFill>
                  <a:schemeClr val="tx2"/>
                </a:solidFill>
                <a:latin typeface="Calibri" panose="020F0502020204030204" pitchFamily="34" charset="0"/>
                <a:cs typeface="Calibri" panose="020F0502020204030204" pitchFamily="34" charset="0"/>
                <a:sym typeface="Symbol" pitchFamily="18" charset="2"/>
              </a:rPr>
              <a:t>= t </a:t>
            </a:r>
            <a:r>
              <a:rPr lang="en-US" sz="2000" dirty="0" err="1">
                <a:solidFill>
                  <a:schemeClr val="tx2"/>
                </a:solidFill>
                <a:latin typeface="Calibri" panose="020F0502020204030204" pitchFamily="34" charset="0"/>
                <a:cs typeface="Calibri" panose="020F0502020204030204" pitchFamily="34" charset="0"/>
                <a:sym typeface="Symbol" pitchFamily="18" charset="2"/>
              </a:rPr>
              <a:t>downto</a:t>
            </a:r>
            <a:r>
              <a:rPr lang="en-US" sz="2000" dirty="0">
                <a:solidFill>
                  <a:schemeClr val="tx2"/>
                </a:solidFill>
                <a:latin typeface="Calibri" panose="020F0502020204030204" pitchFamily="34" charset="0"/>
                <a:cs typeface="Calibri" panose="020F0502020204030204" pitchFamily="34" charset="0"/>
                <a:sym typeface="Symbol" pitchFamily="18" charset="2"/>
              </a:rPr>
              <a:t> 0)</a:t>
            </a:r>
          </a:p>
          <a:p>
            <a:pPr marL="1714500" lvl="3" indent="-342900">
              <a:spcBef>
                <a:spcPts val="200"/>
              </a:spcBef>
              <a:buFontTx/>
              <a:buNone/>
            </a:pPr>
            <a:r>
              <a:rPr lang="en-US" dirty="0">
                <a:solidFill>
                  <a:schemeClr val="tx2"/>
                </a:solidFill>
                <a:latin typeface="Calibri" panose="020F0502020204030204" pitchFamily="34" charset="0"/>
                <a:cs typeface="Calibri" panose="020F0502020204030204" pitchFamily="34" charset="0"/>
                <a:sym typeface="Symbol" pitchFamily="18" charset="2"/>
              </a:rPr>
              <a:t>2.1    A= MontMult(A,A)</a:t>
            </a:r>
          </a:p>
          <a:p>
            <a:pPr marL="1714500" lvl="3" indent="-342900">
              <a:spcBef>
                <a:spcPts val="200"/>
              </a:spcBef>
              <a:buFontTx/>
              <a:buNone/>
            </a:pPr>
            <a:r>
              <a:rPr lang="en-US" dirty="0">
                <a:solidFill>
                  <a:schemeClr val="tx2"/>
                </a:solidFill>
                <a:latin typeface="Calibri" panose="020F0502020204030204" pitchFamily="34" charset="0"/>
                <a:cs typeface="Calibri" panose="020F0502020204030204" pitchFamily="34" charset="0"/>
                <a:sym typeface="Symbol" pitchFamily="18" charset="2"/>
              </a:rPr>
              <a:t>2.2    if (</a:t>
            </a:r>
            <a:r>
              <a:rPr lang="en-US" dirty="0" err="1">
                <a:solidFill>
                  <a:schemeClr val="tx2"/>
                </a:solidFill>
                <a:latin typeface="Calibri" panose="020F0502020204030204" pitchFamily="34" charset="0"/>
                <a:cs typeface="Calibri" panose="020F0502020204030204" pitchFamily="34" charset="0"/>
                <a:sym typeface="Symbol" pitchFamily="18" charset="2"/>
              </a:rPr>
              <a:t>e</a:t>
            </a:r>
            <a:r>
              <a:rPr lang="en-US" baseline="-25000" dirty="0" err="1">
                <a:solidFill>
                  <a:schemeClr val="tx2"/>
                </a:solidFill>
                <a:latin typeface="Calibri" panose="020F0502020204030204" pitchFamily="34" charset="0"/>
                <a:cs typeface="Calibri" panose="020F0502020204030204" pitchFamily="34" charset="0"/>
                <a:sym typeface="Symbol" pitchFamily="18" charset="2"/>
              </a:rPr>
              <a:t>i</a:t>
            </a:r>
            <a:r>
              <a:rPr lang="en-US" dirty="0">
                <a:solidFill>
                  <a:schemeClr val="tx2"/>
                </a:solidFill>
                <a:latin typeface="Calibri" panose="020F0502020204030204" pitchFamily="34" charset="0"/>
                <a:cs typeface="Calibri" panose="020F0502020204030204" pitchFamily="34" charset="0"/>
                <a:sym typeface="Symbol" pitchFamily="18" charset="2"/>
              </a:rPr>
              <a:t>==1)  A= MontMult(A, x</a:t>
            </a:r>
            <a:r>
              <a:rPr lang="en-US" baseline="30000" dirty="0">
                <a:solidFill>
                  <a:schemeClr val="tx2"/>
                </a:solidFill>
                <a:latin typeface="Calibri" panose="020F0502020204030204" pitchFamily="34" charset="0"/>
                <a:cs typeface="Calibri" panose="020F0502020204030204" pitchFamily="34" charset="0"/>
                <a:sym typeface="Symbol" pitchFamily="18" charset="2"/>
              </a:rPr>
              <a:t>#</a:t>
            </a:r>
            <a:r>
              <a:rPr lang="en-US" dirty="0">
                <a:solidFill>
                  <a:schemeClr val="tx2"/>
                </a:solidFill>
                <a:latin typeface="Calibri" panose="020F0502020204030204" pitchFamily="34" charset="0"/>
                <a:cs typeface="Calibri" panose="020F0502020204030204" pitchFamily="34" charset="0"/>
                <a:sym typeface="Symbol" pitchFamily="18" charset="2"/>
              </a:rPr>
              <a:t>)</a:t>
            </a:r>
          </a:p>
          <a:p>
            <a:pPr marL="914400" lvl="1" indent="-457200">
              <a:spcBef>
                <a:spcPts val="200"/>
              </a:spcBef>
              <a:buFontTx/>
              <a:buAutoNum type="arabicPlain" startAt="3"/>
            </a:pPr>
            <a:r>
              <a:rPr lang="en-US" sz="2000" dirty="0">
                <a:solidFill>
                  <a:schemeClr val="tx2"/>
                </a:solidFill>
                <a:latin typeface="Calibri" panose="020F0502020204030204" pitchFamily="34" charset="0"/>
                <a:cs typeface="Calibri" panose="020F0502020204030204" pitchFamily="34" charset="0"/>
                <a:sym typeface="Symbol" pitchFamily="18" charset="2"/>
              </a:rPr>
              <a:t>return(MontMult(A,1))</a:t>
            </a:r>
          </a:p>
          <a:p>
            <a:pPr marL="533400" indent="-533400">
              <a:buFontTx/>
              <a:buNone/>
            </a:pPr>
            <a:r>
              <a:rPr lang="en-US" sz="2400" dirty="0">
                <a:solidFill>
                  <a:schemeClr val="tx2"/>
                </a:solidFill>
                <a:latin typeface="Calibri" panose="020F0502020204030204" pitchFamily="34" charset="0"/>
                <a:cs typeface="Calibri" panose="020F0502020204030204" pitchFamily="34" charset="0"/>
                <a:sym typeface="Symbol" pitchFamily="18" charset="2"/>
              </a:rPr>
              <a:t>Cost: Total:  3l(l+1)(t+1).  [For Classical: 2l(l+1) plus l divisions</a:t>
            </a:r>
            <a:r>
              <a:rPr lang="en-US" sz="2400" dirty="0">
                <a:solidFill>
                  <a:schemeClr val="tx2"/>
                </a:solidFill>
                <a:sym typeface="Symbol" pitchFamily="18" charset="2"/>
              </a:rPr>
              <a:t>.]</a:t>
            </a:r>
          </a:p>
        </p:txBody>
      </p:sp>
      <p:graphicFrame>
        <p:nvGraphicFramePr>
          <p:cNvPr id="2339844" name="Group 4"/>
          <p:cNvGraphicFramePr>
            <a:graphicFrameLocks noGrp="1"/>
          </p:cNvGraphicFramePr>
          <p:nvPr>
            <p:ph sz="half" idx="2"/>
            <p:extLst>
              <p:ext uri="{D42A27DB-BD31-4B8C-83A1-F6EECF244321}">
                <p14:modId xmlns:p14="http://schemas.microsoft.com/office/powerpoint/2010/main" val="826469770"/>
              </p:ext>
            </p:extLst>
          </p:nvPr>
        </p:nvGraphicFramePr>
        <p:xfrm>
          <a:off x="1524000" y="5293677"/>
          <a:ext cx="4953000" cy="1030923"/>
        </p:xfrm>
        <a:graphic>
          <a:graphicData uri="http://schemas.openxmlformats.org/drawingml/2006/table">
            <a:tbl>
              <a:tblPr/>
              <a:tblGrid>
                <a:gridCol w="12573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tblGrid>
              <a:tr h="2349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Step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MontMult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3/2 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 SP 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3tl(l+1)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685800" y="76200"/>
            <a:ext cx="7772400" cy="762000"/>
          </a:xfrm>
        </p:spPr>
        <p:txBody>
          <a:bodyPr/>
          <a:lstStyle/>
          <a:p>
            <a:r>
              <a:rPr lang="en-US" sz="3600"/>
              <a:t>Montgomery Example</a:t>
            </a:r>
          </a:p>
        </p:txBody>
      </p:sp>
      <mc:AlternateContent xmlns:mc="http://schemas.openxmlformats.org/markup-compatibility/2006" xmlns:a14="http://schemas.microsoft.com/office/drawing/2010/main">
        <mc:Choice Requires="a14">
          <p:sp>
            <p:nvSpPr>
              <p:cNvPr id="246787" name="Rectangle 3"/>
              <p:cNvSpPr>
                <a:spLocks noGrp="1" noChangeArrowheads="1"/>
              </p:cNvSpPr>
              <p:nvPr>
                <p:ph type="body" idx="1"/>
              </p:nvPr>
            </p:nvSpPr>
            <p:spPr>
              <a:xfrm>
                <a:off x="304800" y="2133600"/>
                <a:ext cx="8458200" cy="4114800"/>
              </a:xfrm>
            </p:spPr>
            <p:txBody>
              <a:bodyPr/>
              <a:lstStyle/>
              <a:p>
                <a:pPr>
                  <a:spcBef>
                    <a:spcPts val="200"/>
                  </a:spcBef>
                </a:pPr>
                <a:r>
                  <a:rPr lang="en-US" sz="2400" dirty="0">
                    <a:latin typeface="Calibri" panose="020F0502020204030204" pitchFamily="34" charset="0"/>
                    <a:cs typeface="Calibri" panose="020F0502020204030204" pitchFamily="34" charset="0"/>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rPr>
                      <m:t>𝑁</m:t>
                    </m:r>
                    <m:r>
                      <a:rPr lang="en-US" sz="2400" i="1" dirty="0" smtClean="0">
                        <a:latin typeface="Cambria Math" panose="02040503050406030204" pitchFamily="18" charset="0"/>
                        <a:cs typeface="Calibri" panose="020F0502020204030204" pitchFamily="34" charset="0"/>
                      </a:rPr>
                      <m:t> = 79, </m:t>
                    </m:r>
                    <m:r>
                      <a:rPr lang="en-US" sz="2400" i="1" dirty="0" smtClean="0">
                        <a:latin typeface="Cambria Math" panose="02040503050406030204" pitchFamily="18" charset="0"/>
                        <a:cs typeface="Calibri" panose="020F0502020204030204" pitchFamily="34" charset="0"/>
                      </a:rPr>
                      <m:t>𝑎</m:t>
                    </m:r>
                    <m:r>
                      <a:rPr lang="en-US" sz="2400" i="1" dirty="0" smtClean="0">
                        <a:latin typeface="Cambria Math" panose="02040503050406030204" pitchFamily="18" charset="0"/>
                        <a:cs typeface="Calibri" panose="020F0502020204030204" pitchFamily="34" charset="0"/>
                      </a:rPr>
                      <m:t> = 61 </m:t>
                    </m:r>
                  </m:oMath>
                </a14:m>
                <a:r>
                  <a:rPr lang="en-US" sz="2400" dirty="0">
                    <a:latin typeface="Calibri" panose="020F0502020204030204" pitchFamily="34" charset="0"/>
                    <a:cs typeface="Calibri" panose="020F0502020204030204" pitchFamily="34" charset="0"/>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𝑏</m:t>
                    </m:r>
                    <m:r>
                      <a:rPr lang="en-US" sz="2400" i="1" dirty="0" smtClean="0">
                        <a:latin typeface="Cambria Math" panose="02040503050406030204" pitchFamily="18" charset="0"/>
                        <a:cs typeface="Calibri" panose="020F0502020204030204" pitchFamily="34" charset="0"/>
                      </a:rPr>
                      <m:t> = 5</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𝑅</m:t>
                    </m:r>
                    <m:r>
                      <a:rPr lang="en-US" sz="2400" i="1" dirty="0" smtClean="0">
                        <a:latin typeface="Cambria Math" panose="02040503050406030204" pitchFamily="18" charset="0"/>
                        <a:cs typeface="Calibri" panose="020F0502020204030204" pitchFamily="34" charset="0"/>
                      </a:rPr>
                      <m:t> = 102 = 100.</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𝑅𝑅</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𝑁𝑁</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𝑅</m:t>
                    </m:r>
                    <m:r>
                      <a:rPr lang="en-US" sz="2400" i="1" dirty="0">
                        <a:latin typeface="Cambria Math" panose="02040503050406030204" pitchFamily="18" charset="0"/>
                        <a:cs typeface="Calibri" panose="020F0502020204030204" pitchFamily="34" charset="0"/>
                      </a:rPr>
                      <m:t>’=64,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’=81.</m:t>
                    </m:r>
                  </m:oMath>
                </a14:m>
                <a:endParaRPr lang="en-US" sz="24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rPr>
                      <m:t> = 61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rPr>
                      <m:t>100 = 17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79)</m:t>
                    </m:r>
                  </m:oMath>
                </a14:m>
                <a:endParaRPr lang="en-US" sz="24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𝑏</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rPr>
                      <m:t> = 5</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rPr>
                      <m:t>100 = 26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79)</m:t>
                    </m:r>
                  </m:oMath>
                </a14:m>
                <a:endParaRPr lang="en-US" sz="24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𝑎𝑏</m:t>
                    </m:r>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𝑅</m:t>
                        </m:r>
                      </m:e>
                      <m:sup>
                        <m:r>
                          <a:rPr lang="en-US" sz="2400" b="0" i="1" dirty="0" smtClean="0">
                            <a:latin typeface="Cambria Math" panose="02040503050406030204" pitchFamily="18" charset="0"/>
                            <a:cs typeface="Calibri" panose="020F0502020204030204" pitchFamily="34" charset="0"/>
                          </a:rPr>
                          <m:t>−1</m:t>
                        </m:r>
                      </m:sup>
                    </m:sSup>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79)=  61∙5∙100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79)= 6</m:t>
                    </m:r>
                  </m:oMath>
                </a14:m>
                <a:endParaRPr lang="en-US" sz="24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𝑋</m:t>
                    </m:r>
                    <m:r>
                      <a:rPr lang="en-US" sz="2400" i="1" dirty="0" smtClean="0">
                        <a:latin typeface="Cambria Math" panose="02040503050406030204" pitchFamily="18" charset="0"/>
                        <a:cs typeface="Calibri" panose="020F0502020204030204" pitchFamily="34" charset="0"/>
                      </a:rPr>
                      <m:t>= </m:t>
                    </m:r>
                    <m:r>
                      <a:rPr lang="en-US" sz="2400" i="1" dirty="0" err="1" smtClean="0">
                        <a:latin typeface="Cambria Math" panose="02040503050406030204" pitchFamily="18" charset="0"/>
                        <a:cs typeface="Calibri" panose="020F0502020204030204" pitchFamily="34" charset="0"/>
                      </a:rPr>
                      <m:t>𝑎</m:t>
                    </m:r>
                    <m:r>
                      <a:rPr lang="en-US" sz="2400" i="1" dirty="0" err="1" smtClean="0">
                        <a:latin typeface="Cambria Math" panose="02040503050406030204" pitchFamily="18" charset="0"/>
                        <a:cs typeface="Calibri" panose="020F0502020204030204" pitchFamily="34" charset="0"/>
                      </a:rPr>
                      <m:t>’</m:t>
                    </m:r>
                    <m:r>
                      <a:rPr lang="en-US" sz="2400" i="1" dirty="0" err="1" smtClean="0">
                        <a:latin typeface="Cambria Math" panose="02040503050406030204" pitchFamily="18" charset="0"/>
                        <a:cs typeface="Calibri" panose="020F0502020204030204" pitchFamily="34" charset="0"/>
                      </a:rPr>
                      <m:t>𝑏</m:t>
                    </m:r>
                    <m:r>
                      <a:rPr lang="en-US" sz="2400" i="1" dirty="0" smtClean="0">
                        <a:latin typeface="Cambria Math" panose="02040503050406030204" pitchFamily="18" charset="0"/>
                        <a:cs typeface="Calibri" panose="020F0502020204030204" pitchFamily="34" charset="0"/>
                      </a:rPr>
                      <m:t>’=442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𝑎𝑏𝑅</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𝑋</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𝑚𝑜𝑑</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𝑅</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𝑁</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𝑚𝑜𝑑</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𝑅</m:t>
                    </m:r>
                    <m:r>
                      <a:rPr lang="en-US" sz="2400" i="1" dirty="0" smtClean="0">
                        <a:latin typeface="Cambria Math" panose="02040503050406030204" pitchFamily="18" charset="0"/>
                        <a:cs typeface="Calibri" panose="020F0502020204030204" pitchFamily="34" charset="0"/>
                      </a:rPr>
                      <m:t>))= 42∙81 =2 (</m:t>
                    </m:r>
                    <m:r>
                      <a:rPr lang="en-US" sz="2400" i="1" dirty="0" smtClean="0">
                        <a:latin typeface="Cambria Math" panose="02040503050406030204" pitchFamily="18" charset="0"/>
                        <a:cs typeface="Calibri" panose="020F0502020204030204" pitchFamily="34" charset="0"/>
                      </a:rPr>
                      <m:t>𝑚𝑜𝑑</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𝑅</m:t>
                    </m:r>
                    <m:r>
                      <a:rPr lang="en-US" sz="2400" i="1" dirty="0" smtClean="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𝑋</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𝑚𝑁</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𝑅</m:t>
                    </m:r>
                    <m:r>
                      <a:rPr lang="en-US" sz="2400" i="1" dirty="0">
                        <a:latin typeface="Cambria Math" panose="02040503050406030204" pitchFamily="18" charset="0"/>
                        <a:cs typeface="Calibri" panose="020F0502020204030204" pitchFamily="34" charset="0"/>
                      </a:rPr>
                      <m:t>= (442+2∙79)/100 = 6 = </m:t>
                    </m:r>
                    <m:r>
                      <a:rPr lang="en-US" sz="2400" i="1" dirty="0" smtClean="0">
                        <a:latin typeface="Cambria Math" panose="02040503050406030204" pitchFamily="18" charset="0"/>
                      </a:rPr>
                      <m:t>𝑎𝑏</m:t>
                    </m:r>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𝑅</m:t>
                        </m:r>
                      </m:e>
                      <m:sup>
                        <m:r>
                          <a:rPr lang="en-US" sz="2400" b="0" i="1" dirty="0" smtClean="0">
                            <a:latin typeface="Cambria Math" panose="02040503050406030204" pitchFamily="18" charset="0"/>
                          </a:rPr>
                          <m:t>−1</m:t>
                        </m:r>
                      </m:sup>
                    </m:sSup>
                    <m:r>
                      <a:rPr lang="en-US" sz="2400" b="0" i="1" dirty="0" smtClean="0">
                        <a:latin typeface="Cambria Math" panose="02040503050406030204" pitchFamily="18" charset="0"/>
                      </a:rPr>
                      <m:t>(</m:t>
                    </m:r>
                    <m:r>
                      <a:rPr lang="en-US" sz="2400" b="0" i="1" dirty="0" smtClean="0">
                        <a:latin typeface="Cambria Math" panose="02040503050406030204" pitchFamily="18" charset="0"/>
                      </a:rPr>
                      <m:t>𝑚𝑜𝑑</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𝑛</m:t>
                    </m:r>
                    <m:r>
                      <a:rPr lang="en-US" sz="2400" b="0" i="1" dirty="0" smtClean="0">
                        <a:latin typeface="Cambria Math" panose="02040503050406030204" pitchFamily="18" charset="0"/>
                      </a:rPr>
                      <m:t>)</m:t>
                    </m:r>
                  </m:oMath>
                </a14:m>
                <a:endParaRPr lang="en-US" sz="2400" dirty="0"/>
              </a:p>
            </p:txBody>
          </p:sp>
        </mc:Choice>
        <mc:Fallback xmlns="">
          <p:sp>
            <p:nvSpPr>
              <p:cNvPr id="246787" name="Rectangle 3"/>
              <p:cNvSpPr>
                <a:spLocks noGrp="1" noRot="1" noChangeAspect="1" noMove="1" noResize="1" noEditPoints="1" noAdjustHandles="1" noChangeArrowheads="1" noChangeShapeType="1" noTextEdit="1"/>
              </p:cNvSpPr>
              <p:nvPr>
                <p:ph type="body" idx="1"/>
              </p:nvPr>
            </p:nvSpPr>
            <p:spPr>
              <a:xfrm>
                <a:off x="304800" y="2133600"/>
                <a:ext cx="8458200" cy="4114800"/>
              </a:xfrm>
              <a:blipFill>
                <a:blip r:embed="rId2"/>
                <a:stretch>
                  <a:fillRect l="-1199" t="-123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47</a:t>
            </a:fld>
            <a:endParaRPr lang="en-US"/>
          </a:p>
        </p:txBody>
      </p:sp>
      <p:sp>
        <p:nvSpPr>
          <p:cNvPr id="61444" name="Rectangle 2"/>
          <p:cNvSpPr>
            <a:spLocks noGrp="1" noChangeArrowheads="1"/>
          </p:cNvSpPr>
          <p:nvPr>
            <p:ph type="title"/>
          </p:nvPr>
        </p:nvSpPr>
        <p:spPr>
          <a:xfrm>
            <a:off x="685800" y="152400"/>
            <a:ext cx="7772400" cy="838200"/>
          </a:xfrm>
        </p:spPr>
        <p:txBody>
          <a:bodyPr/>
          <a:lstStyle/>
          <a:p>
            <a:r>
              <a:rPr lang="en-US" sz="3600" dirty="0"/>
              <a:t>Primality testing may be easy</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228600" y="1524000"/>
                <a:ext cx="8686800" cy="5029200"/>
              </a:xfrm>
            </p:spPr>
            <p:txBody>
              <a:bodyPr/>
              <a:lstStyle/>
              <a:p>
                <a:pPr>
                  <a:spcBef>
                    <a:spcPts val="200"/>
                  </a:spcBef>
                </a:pPr>
                <a:r>
                  <a:rPr lang="en-US" sz="2000" b="1" dirty="0">
                    <a:latin typeface="Calibri" panose="020F0502020204030204" pitchFamily="34" charset="0"/>
                    <a:cs typeface="Calibri" panose="020F0502020204030204" pitchFamily="34" charset="0"/>
                  </a:rPr>
                  <a:t>Fermat test: </a:t>
                </a: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𝑛</m:t>
                        </m:r>
                        <m:r>
                          <a:rPr lang="en-US" sz="2000" b="0" i="1" dirty="0" smtClean="0">
                            <a:latin typeface="Cambria Math" panose="02040503050406030204" pitchFamily="18" charset="0"/>
                            <a:cs typeface="Calibri" panose="020F0502020204030204" pitchFamily="34" charset="0"/>
                          </a:rPr>
                          <m:t>−1</m:t>
                        </m:r>
                      </m:sup>
                    </m:sSup>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any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not prime.</a:t>
                </a:r>
              </a:p>
              <a:p>
                <a:pPr lvl="1">
                  <a:spcBef>
                    <a:spcPts val="200"/>
                  </a:spcBef>
                  <a:buNone/>
                </a:pPr>
                <a:r>
                  <a:rPr lang="en-US" sz="1800" dirty="0" err="1">
                    <a:latin typeface="Calibri" panose="020F0502020204030204" pitchFamily="34" charset="0"/>
                    <a:cs typeface="Calibri" panose="020F0502020204030204" pitchFamily="34" charset="0"/>
                  </a:rPr>
                  <a:t>Testprime</a:t>
                </a:r>
                <a:r>
                  <a:rPr lang="en-US" sz="1800" dirty="0">
                    <a:latin typeface="Calibri" panose="020F0502020204030204" pitchFamily="34" charset="0"/>
                    <a:cs typeface="Calibri" panose="020F0502020204030204" pitchFamily="34" charset="0"/>
                  </a:rPr>
                  <a:t>(n, k)</a:t>
                </a:r>
              </a:p>
              <a:p>
                <a:pPr lvl="1">
                  <a:spcBef>
                    <a:spcPts val="200"/>
                  </a:spcBef>
                  <a:buNone/>
                </a:pPr>
                <a:r>
                  <a:rPr lang="en-US" sz="1800" dirty="0">
                    <a:latin typeface="Calibri" panose="020F0502020204030204" pitchFamily="34" charset="0"/>
                    <a:cs typeface="Calibri" panose="020F0502020204030204" pitchFamily="34" charset="0"/>
                  </a:rPr>
                  <a:t>   // check to see that no small primes </a:t>
                </a:r>
                <a:r>
                  <a:rPr lang="en-US" sz="1800" dirty="0" err="1">
                    <a:latin typeface="Calibri" panose="020F0502020204030204" pitchFamily="34" charset="0"/>
                    <a:cs typeface="Calibri" panose="020F0502020204030204" pitchFamily="34" charset="0"/>
                  </a:rPr>
                  <a:t>p≤B</a:t>
                </a:r>
                <a:r>
                  <a:rPr lang="en-US" sz="1800" dirty="0">
                    <a:latin typeface="Calibri" panose="020F0502020204030204" pitchFamily="34" charset="0"/>
                    <a:cs typeface="Calibri" panose="020F0502020204030204" pitchFamily="34" charset="0"/>
                  </a:rPr>
                  <a:t> divide n.</a:t>
                </a:r>
              </a:p>
              <a:p>
                <a:pPr lvl="2">
                  <a:spcBef>
                    <a:spcPts val="200"/>
                  </a:spcBef>
                  <a:buNone/>
                </a:pPr>
                <a:r>
                  <a:rPr lang="en-US" sz="1800" dirty="0">
                    <a:latin typeface="Calibri" panose="020F0502020204030204" pitchFamily="34" charset="0"/>
                    <a:cs typeface="Calibri" panose="020F0502020204030204" pitchFamily="34" charset="0"/>
                  </a:rPr>
                  <a:t>for(</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=1; </a:t>
                </a:r>
                <a:r>
                  <a:rPr lang="en-US" sz="1800" dirty="0" err="1">
                    <a:latin typeface="Calibri" panose="020F0502020204030204" pitchFamily="34" charset="0"/>
                    <a:cs typeface="Calibri" panose="020F0502020204030204" pitchFamily="34" charset="0"/>
                  </a:rPr>
                  <a:t>i≤k</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a:t>
                </a:r>
              </a:p>
              <a:p>
                <a:pPr lvl="2">
                  <a:spcBef>
                    <a:spcPts val="200"/>
                  </a:spcBef>
                  <a:buNone/>
                </a:pPr>
                <a:r>
                  <a:rPr lang="en-US" sz="1800" dirty="0">
                    <a:latin typeface="Calibri" panose="020F0502020204030204" pitchFamily="34" charset="0"/>
                    <a:cs typeface="Calibri" panose="020F0502020204030204" pitchFamily="34" charset="0"/>
                  </a:rPr>
                  <a:t>	    pick a&lt;n randomly</a:t>
                </a:r>
              </a:p>
              <a:p>
                <a:pPr lvl="2">
                  <a:spcBef>
                    <a:spcPts val="200"/>
                  </a:spcBef>
                  <a:buNone/>
                </a:pPr>
                <a:r>
                  <a:rPr lang="en-US" sz="1800" dirty="0">
                    <a:latin typeface="Calibri" panose="020F0502020204030204" pitchFamily="34" charset="0"/>
                    <a:cs typeface="Calibri" panose="020F0502020204030204" pitchFamily="34" charset="0"/>
                  </a:rPr>
                  <a:t>       compute a</a:t>
                </a:r>
                <a:r>
                  <a:rPr lang="en-US" sz="1800" baseline="30000" dirty="0">
                    <a:latin typeface="Calibri" panose="020F0502020204030204" pitchFamily="34" charset="0"/>
                    <a:cs typeface="Calibri" panose="020F0502020204030204" pitchFamily="34" charset="0"/>
                  </a:rPr>
                  <a:t>n-1 </a:t>
                </a:r>
                <a:r>
                  <a:rPr lang="en-US" sz="1800" dirty="0">
                    <a:latin typeface="Calibri" panose="020F0502020204030204" pitchFamily="34" charset="0"/>
                    <a:cs typeface="Calibri" panose="020F0502020204030204" pitchFamily="34" charset="0"/>
                  </a:rPr>
                  <a:t>(mod n).  </a:t>
                </a:r>
              </a:p>
              <a:p>
                <a:pPr lvl="2">
                  <a:spcBef>
                    <a:spcPts val="200"/>
                  </a:spcBef>
                  <a:buNone/>
                </a:pPr>
                <a:r>
                  <a:rPr lang="en-US" sz="1800" dirty="0">
                    <a:latin typeface="Calibri" panose="020F0502020204030204" pitchFamily="34" charset="0"/>
                    <a:cs typeface="Calibri" panose="020F0502020204030204" pitchFamily="34" charset="0"/>
                  </a:rPr>
                  <a:t>	    If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(mod n)≠1 then return “n is not prime”</a:t>
                </a:r>
              </a:p>
              <a:p>
                <a:pPr lvl="2">
                  <a:spcBef>
                    <a:spcPts val="200"/>
                  </a:spcBef>
                  <a:buNone/>
                </a:pP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return “n is prime”</a:t>
                </a:r>
              </a:p>
              <a:p>
                <a:pPr marL="457200" indent="-457200">
                  <a:spcBef>
                    <a:spcPts val="200"/>
                  </a:spcBef>
                </a:pPr>
                <a:r>
                  <a:rPr lang="en-US" sz="2000" i="1" dirty="0">
                    <a:latin typeface="Calibri" panose="020F0502020204030204" pitchFamily="34" charset="0"/>
                    <a:cs typeface="Calibri" panose="020F0502020204030204" pitchFamily="34" charset="0"/>
                  </a:rPr>
                  <a:t>Intuition: </a:t>
                </a: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Testprime</a:t>
                </a:r>
                <a:r>
                  <a:rPr lang="en-US" sz="2000" dirty="0">
                    <a:latin typeface="Calibri" panose="020F0502020204030204" pitchFamily="34" charset="0"/>
                    <a:cs typeface="Calibri" panose="020F0502020204030204" pitchFamily="34" charset="0"/>
                  </a:rPr>
                  <a:t>(n, 20) returns “n is not prime”, it isn’t, otherwise n is prime with an error of 1 in 10</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a:t>
                </a:r>
              </a:p>
              <a:p>
                <a:pPr marL="457200" indent="-457200">
                  <a:spcBef>
                    <a:spcPts val="200"/>
                  </a:spcBef>
                </a:pPr>
                <a:r>
                  <a:rPr lang="en-US" sz="2000" dirty="0">
                    <a:latin typeface="Calibri" panose="020F0502020204030204" pitchFamily="34" charset="0"/>
                    <a:cs typeface="Calibri" panose="020F0502020204030204" pitchFamily="34" charset="0"/>
                  </a:rPr>
                  <a:t>Unfortunately, some composite numbers, n, have the property that          </a:t>
                </a:r>
              </a:p>
              <a:p>
                <a:pPr marL="457200" indent="-457200">
                  <a:spcBef>
                    <a:spcPts val="200"/>
                  </a:spcBef>
                  <a:buNone/>
                </a:pPr>
                <a:r>
                  <a:rPr lang="en-US" sz="2000" dirty="0">
                    <a:latin typeface="Calibri" panose="020F0502020204030204" pitchFamily="34" charset="0"/>
                    <a:cs typeface="Calibri" panose="020F0502020204030204" pitchFamily="34" charset="0"/>
                  </a:rPr>
                  <a:t>      all a: 0&lt;a&lt;n will pass Fermat test.  These are called Carmichael numbers.  n=561= 3x11x17 is a Carmichael number.</a:t>
                </a:r>
              </a:p>
              <a:p>
                <a:pPr marL="457200" indent="-457200">
                  <a:spcBef>
                    <a:spcPts val="200"/>
                  </a:spcBef>
                </a:pPr>
                <a:r>
                  <a:rPr lang="en-US" sz="2000" dirty="0">
                    <a:latin typeface="Calibri" panose="020F0502020204030204" pitchFamily="34" charset="0"/>
                    <a:cs typeface="Calibri" panose="020F0502020204030204" pitchFamily="34" charset="0"/>
                  </a:rPr>
                  <a:t>There are better tests, however!</a:t>
                </a:r>
              </a:p>
              <a:p>
                <a:endParaRPr lang="en-US" sz="2000" dirty="0"/>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228600" y="1524000"/>
                <a:ext cx="8686800" cy="5029200"/>
              </a:xfrm>
              <a:blipFill>
                <a:blip r:embed="rId2"/>
                <a:stretch>
                  <a:fillRect l="-876" t="-758"/>
                </a:stretch>
              </a:blipFill>
            </p:spPr>
            <p:txBody>
              <a:bodyPr/>
              <a:lstStyle/>
              <a:p>
                <a:r>
                  <a:rPr lang="en-US">
                    <a:noFill/>
                  </a:rPr>
                  <a:t> </a:t>
                </a:r>
              </a:p>
            </p:txBody>
          </p:sp>
        </mc:Fallback>
      </mc:AlternateContent>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48</a:t>
            </a:fld>
            <a:endParaRPr lang="en-US"/>
          </a:p>
        </p:txBody>
      </p:sp>
      <p:sp>
        <p:nvSpPr>
          <p:cNvPr id="59396" name="Rectangle 2"/>
          <p:cNvSpPr>
            <a:spLocks noGrp="1" noChangeArrowheads="1"/>
          </p:cNvSpPr>
          <p:nvPr>
            <p:ph type="title"/>
          </p:nvPr>
        </p:nvSpPr>
        <p:spPr>
          <a:xfrm>
            <a:off x="685800" y="228600"/>
            <a:ext cx="7772400" cy="838200"/>
          </a:xfrm>
        </p:spPr>
        <p:txBody>
          <a:bodyPr/>
          <a:lstStyle/>
          <a:p>
            <a:r>
              <a:rPr lang="en-US" sz="3600" dirty="0"/>
              <a:t>Witnesses and liars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3962400"/>
              </a:xfrm>
            </p:spPr>
            <p:txBody>
              <a:bodyPr/>
              <a:lstStyle/>
              <a:p>
                <a:pPr>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say b is a “witness” to n’s primality.</a:t>
                </a: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is said to be a “witness” to n’s compositeness.</a:t>
                </a:r>
              </a:p>
              <a:p>
                <a:pPr>
                  <a:spcBef>
                    <a:spcPts val="200"/>
                  </a:spcBef>
                </a:pPr>
                <a:r>
                  <a:rPr lang="en-US" sz="2000" dirty="0">
                    <a:latin typeface="Calibri" panose="020F0502020204030204" pitchFamily="34" charset="0"/>
                    <a:cs typeface="Calibri" panose="020F0502020204030204" pitchFamily="34" charset="0"/>
                  </a:rPr>
                  <a:t>b is a liar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b</a:t>
                </a:r>
                <a:r>
                  <a:rPr lang="en-US" sz="2000" baseline="30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=1 (mod n) and n is </a:t>
                </a:r>
                <a:r>
                  <a:rPr lang="en-US" sz="2000" i="1" dirty="0">
                    <a:latin typeface="Calibri" panose="020F0502020204030204" pitchFamily="34" charset="0"/>
                    <a:cs typeface="Calibri" panose="020F0502020204030204" pitchFamily="34" charset="0"/>
                  </a:rPr>
                  <a:t>not</a:t>
                </a:r>
                <a:r>
                  <a:rPr lang="en-US" sz="2000" dirty="0">
                    <a:latin typeface="Calibri" panose="020F0502020204030204" pitchFamily="34" charset="0"/>
                    <a:cs typeface="Calibri" panose="020F0502020204030204" pitchFamily="34" charset="0"/>
                  </a:rPr>
                  <a:t> prime.  </a:t>
                </a:r>
              </a:p>
              <a:p>
                <a:pPr lvl="1">
                  <a:spcBef>
                    <a:spcPts val="200"/>
                  </a:spcBef>
                </a:pPr>
                <a:r>
                  <a:rPr lang="en-US" sz="2000" dirty="0">
                    <a:latin typeface="Calibri" panose="020F0502020204030204" pitchFamily="34" charset="0"/>
                    <a:cs typeface="Calibri" panose="020F0502020204030204" pitchFamily="34" charset="0"/>
                  </a:rPr>
                  <a:t>2 is a liar for 341, 561, 645.</a:t>
                </a: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There are infinitely many numbers for which 2 is a liar</a:t>
                </a:r>
              </a:p>
              <a:p>
                <a:pPr lvl="1">
                  <a:spcBef>
                    <a:spcPts val="200"/>
                  </a:spcBef>
                  <a:buNone/>
                </a:pPr>
                <a:r>
                  <a:rPr lang="en-US" sz="2000" b="1" dirty="0">
                    <a:latin typeface="Calibri" panose="020F0502020204030204" pitchFamily="34" charset="0"/>
                    <a:cs typeface="Calibri" panose="020F0502020204030204" pitchFamily="34" charset="0"/>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2</m:t>
                    </m:r>
                    <m:r>
                      <a:rPr lang="en-US" sz="2000" i="1" baseline="30000" dirty="0" smtClean="0">
                        <a:latin typeface="Cambria Math" panose="02040503050406030204" pitchFamily="18" charset="0"/>
                        <a:cs typeface="Calibri" panose="020F0502020204030204" pitchFamily="34" charset="0"/>
                        <a:sym typeface="Wingdings" pitchFamily="2" charset="2"/>
                      </a:rPr>
                      <m:t>𝑑</m:t>
                    </m:r>
                    <m:r>
                      <a:rPr lang="en-US" sz="2000" i="1" dirty="0" smtClean="0">
                        <a:latin typeface="Cambria Math" panose="02040503050406030204" pitchFamily="18" charset="0"/>
                        <a:cs typeface="Calibri" panose="020F0502020204030204" pitchFamily="34" charset="0"/>
                        <a:sym typeface="Wingdings" pitchFamily="2" charset="2"/>
                      </a:rPr>
                      <m:t>−1|2</m:t>
                    </m:r>
                    <m:r>
                      <a:rPr lang="en-US" sz="2000" i="1" baseline="30000"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Suppose n is a 2-pseudo-prime, so is</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𝑚</m:t>
                    </m:r>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m is obviously composite.  Since n is a 2 pseudo-prime </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−2 </m:t>
                    </m:r>
                  </m:oMath>
                </a14:m>
                <a:r>
                  <a:rPr lang="en-US" sz="2000" dirty="0">
                    <a:latin typeface="Calibri" panose="020F0502020204030204" pitchFamily="34" charset="0"/>
                    <a:cs typeface="Calibri" panose="020F0502020204030204" pitchFamily="34" charset="0"/>
                    <a:sym typeface="Wingdings" pitchFamily="2" charset="2"/>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−1|2</m:t>
                    </m:r>
                    <m:r>
                      <a:rPr lang="en-US" sz="2000" i="1" baseline="30000" dirty="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latin typeface="Calibri" panose="020F0502020204030204" pitchFamily="34" charset="0"/>
                    <a:cs typeface="Calibri" panose="020F0502020204030204" pitchFamily="34" charset="0"/>
                  </a:rPr>
                  <a:t>n is a Carmichael number if n is composite and every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a liar.  561 is a Carmichael number.</a:t>
                </a:r>
              </a:p>
              <a:p>
                <a:pPr>
                  <a:spcBef>
                    <a:spcPts val="200"/>
                  </a:spcBef>
                </a:pPr>
                <a:r>
                  <a:rPr lang="en-US" sz="2000" dirty="0">
                    <a:latin typeface="Calibri" panose="020F0502020204030204" pitchFamily="34" charset="0"/>
                    <a:cs typeface="Calibri" panose="020F0502020204030204" pitchFamily="34" charset="0"/>
                  </a:rPr>
                  <a:t>Alford, Granville, </a:t>
                </a:r>
                <a:r>
                  <a:rPr lang="en-US" sz="2000" dirty="0" err="1">
                    <a:latin typeface="Calibri" panose="020F0502020204030204" pitchFamily="34" charset="0"/>
                    <a:cs typeface="Calibri" panose="020F0502020204030204" pitchFamily="34" charset="0"/>
                  </a:rPr>
                  <a:t>Pomerance</a:t>
                </a:r>
                <a:r>
                  <a:rPr lang="en-US" sz="2000" dirty="0">
                    <a:latin typeface="Calibri" panose="020F0502020204030204" pitchFamily="34" charset="0"/>
                    <a:cs typeface="Calibri" panose="020F0502020204030204" pitchFamily="34" charset="0"/>
                  </a:rPr>
                  <a:t>:  There are infinitely many Carmichael numbers.  Bummer.</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3962400"/>
              </a:xfrm>
              <a:blipFill>
                <a:blip r:embed="rId2"/>
                <a:stretch>
                  <a:fillRect l="-744" t="-958" r="-2083" b="-2875"/>
                </a:stretch>
              </a:blipFill>
            </p:spPr>
            <p:txBody>
              <a:bodyPr/>
              <a:lstStyle/>
              <a:p>
                <a:r>
                  <a:rPr lang="en-US">
                    <a:noFill/>
                  </a:rPr>
                  <a:t> </a:t>
                </a:r>
              </a:p>
            </p:txBody>
          </p:sp>
        </mc:Fallback>
      </mc:AlternateContent>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49</a:t>
            </a:fld>
            <a:endParaRPr lang="en-US"/>
          </a:p>
        </p:txBody>
      </p:sp>
      <p:sp>
        <p:nvSpPr>
          <p:cNvPr id="59396" name="Rectangle 2"/>
          <p:cNvSpPr>
            <a:spLocks noGrp="1" noChangeArrowheads="1"/>
          </p:cNvSpPr>
          <p:nvPr>
            <p:ph type="title"/>
          </p:nvPr>
        </p:nvSpPr>
        <p:spPr>
          <a:xfrm>
            <a:off x="381000" y="152400"/>
            <a:ext cx="8153400" cy="838200"/>
          </a:xfrm>
        </p:spPr>
        <p:txBody>
          <a:bodyPr/>
          <a:lstStyle/>
          <a:p>
            <a:r>
              <a:rPr lang="en-US" sz="3600" dirty="0"/>
              <a:t>Some facts about Carmichael numbers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228600" y="1447800"/>
                <a:ext cx="8534400" cy="43434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n is an odd composite Carmichael number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it is square-free and for every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Proof: If n is a Carmichael number,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𝐼𝑓</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there is an </a:t>
                </a:r>
                <a14:m>
                  <m:oMath xmlns:m="http://schemas.openxmlformats.org/officeDocument/2006/math">
                    <m:r>
                      <a:rPr lang="en-US" sz="1800" i="1" dirty="0" smtClean="0">
                        <a:latin typeface="Cambria Math" panose="02040503050406030204" pitchFamily="18" charset="0"/>
                        <a:cs typeface="Calibri" panose="020F0502020204030204" pitchFamily="34" charset="0"/>
                      </a:rPr>
                      <m:t>𝑎</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whose order is p.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which is impossible.</a:t>
                </a:r>
              </a:p>
              <a:p>
                <a:pPr lvl="1">
                  <a:spcBef>
                    <a:spcPts val="200"/>
                  </a:spcBef>
                  <a:buNone/>
                </a:pPr>
                <a:endParaRPr lang="en-US" sz="1800" dirty="0">
                  <a:latin typeface="Calibri" panose="020F0502020204030204" pitchFamily="34" charset="0"/>
                  <a:cs typeface="Calibri" panose="020F0502020204030204" pitchFamily="34" charset="0"/>
                </a:endParaRP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If n is an odd composite Carmichael number, n is divisible by at least 3 distinct primes.</a:t>
                </a:r>
              </a:p>
              <a:p>
                <a:pPr lvl="1">
                  <a:spcBef>
                    <a:spcPts val="200"/>
                  </a:spcBef>
                  <a:buNone/>
                </a:pPr>
                <a:r>
                  <a:rPr lang="en-US" sz="1800" dirty="0">
                    <a:latin typeface="Calibri" panose="020F0502020204030204" pitchFamily="34" charset="0"/>
                    <a:cs typeface="Calibri" panose="020F0502020204030204" pitchFamily="34" charset="0"/>
                  </a:rPr>
                  <a:t>Proof: Suppose the theorem is false.  If n is prime, it is not a Carmichael</a:t>
                </a:r>
              </a:p>
              <a:p>
                <a:pPr lvl="1">
                  <a:spcBef>
                    <a:spcPts val="200"/>
                  </a:spcBef>
                  <a:buNone/>
                </a:pPr>
                <a:r>
                  <a:rPr lang="en-US" sz="1800" dirty="0">
                    <a:latin typeface="Calibri" panose="020F0502020204030204" pitchFamily="34" charset="0"/>
                    <a:cs typeface="Calibri" panose="020F0502020204030204" pitchFamily="34" charset="0"/>
                  </a:rPr>
                  <a:t>number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𝑝</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𝑞</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thus</a:t>
                </a:r>
              </a:p>
              <a:p>
                <a:pPr lvl="1">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m:t>
                    </m:r>
                  </m:oMath>
                </a14:m>
                <a:r>
                  <a:rPr lang="en-US" sz="1800" dirty="0">
                    <a:latin typeface="Calibri" panose="020F0502020204030204" pitchFamily="34" charset="0"/>
                    <a:cs typeface="Calibri" panose="020F0502020204030204" pitchFamily="34" charset="0"/>
                  </a:rPr>
                  <a:t>.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4</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0≧(</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which is impossible.</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228600" y="1447800"/>
                <a:ext cx="8534400" cy="4343400"/>
              </a:xfrm>
              <a:blipFill>
                <a:blip r:embed="rId2"/>
                <a:stretch>
                  <a:fillRect l="-892" t="-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5</a:t>
            </a:fld>
            <a:endParaRPr lang="en-US"/>
          </a:p>
        </p:txBody>
      </p:sp>
      <p:sp>
        <p:nvSpPr>
          <p:cNvPr id="23556" name="Rectangle 2"/>
          <p:cNvSpPr>
            <a:spLocks noGrp="1" noChangeArrowheads="1"/>
          </p:cNvSpPr>
          <p:nvPr>
            <p:ph type="title"/>
          </p:nvPr>
        </p:nvSpPr>
        <p:spPr>
          <a:xfrm>
            <a:off x="685800" y="152400"/>
            <a:ext cx="7772400" cy="685800"/>
          </a:xfrm>
        </p:spPr>
        <p:txBody>
          <a:bodyPr/>
          <a:lstStyle/>
          <a:p>
            <a:r>
              <a:rPr lang="en-US" sz="3600"/>
              <a:t>Digital Signatures</a:t>
            </a:r>
          </a:p>
        </p:txBody>
      </p:sp>
      <p:sp>
        <p:nvSpPr>
          <p:cNvPr id="23557" name="Rectangle 3"/>
          <p:cNvSpPr>
            <a:spLocks noGrp="1" noChangeArrowheads="1"/>
          </p:cNvSpPr>
          <p:nvPr>
            <p:ph type="body" sz="half" idx="1"/>
          </p:nvPr>
        </p:nvSpPr>
        <p:spPr>
          <a:xfrm>
            <a:off x="228600" y="1898073"/>
            <a:ext cx="8458200" cy="45720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messages you can rely from time to time, like: </a:t>
            </a:r>
          </a:p>
          <a:p>
            <a:pPr lvl="1">
              <a:spcBef>
                <a:spcPts val="200"/>
              </a:spcBef>
            </a:pPr>
            <a:r>
              <a:rPr lang="en-US" sz="2000" dirty="0">
                <a:latin typeface="Calibri" panose="020F0502020204030204" pitchFamily="34" charset="0"/>
                <a:cs typeface="Calibri" panose="020F0502020204030204" pitchFamily="34" charset="0"/>
              </a:rPr>
              <a:t>M=“I, John Manferdelli, promise on March 1, 2013, that (1) I will give everyone in CS 294-90 an A, (2) I will eat my vegetables.”</a:t>
            </a:r>
          </a:p>
          <a:p>
            <a:pPr>
              <a:spcBef>
                <a:spcPts val="200"/>
              </a:spcBef>
            </a:pPr>
            <a:r>
              <a:rPr lang="en-US" sz="2000" dirty="0">
                <a:latin typeface="Calibri" panose="020F0502020204030204" pitchFamily="34" charset="0"/>
                <a:cs typeface="Calibri" panose="020F0502020204030204" pitchFamily="34" charset="0"/>
              </a:rPr>
              <a:t>How can I prove (electronically) they come from me?</a:t>
            </a:r>
          </a:p>
          <a:p>
            <a:pPr lvl="1">
              <a:spcBef>
                <a:spcPts val="200"/>
              </a:spcBef>
            </a:pPr>
            <a:r>
              <a:rPr lang="en-US" sz="2000" dirty="0">
                <a:latin typeface="Calibri" panose="020F0502020204030204" pitchFamily="34" charset="0"/>
                <a:cs typeface="Calibri" panose="020F0502020204030204" pitchFamily="34" charset="0"/>
              </a:rPr>
              <a:t>I generate a public/private key pair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One day in class I personally give you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on a piece of paper.</a:t>
            </a:r>
          </a:p>
          <a:p>
            <a:pPr lvl="1">
              <a:spcBef>
                <a:spcPts val="200"/>
              </a:spcBef>
            </a:pPr>
            <a:r>
              <a:rPr lang="en-US" sz="2000" dirty="0">
                <a:latin typeface="Calibri" panose="020F0502020204030204" pitchFamily="34" charset="0"/>
                <a:cs typeface="Calibri" panose="020F0502020204030204" pitchFamily="34" charset="0"/>
              </a:rPr>
              <a:t>When I send a message like M I also transmit: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a:t>
            </a:r>
          </a:p>
          <a:p>
            <a:pPr lvl="1">
              <a:spcBef>
                <a:spcPts val="200"/>
              </a:spcBef>
            </a:pPr>
            <a:r>
              <a:rPr lang="en-US" sz="2000" dirty="0">
                <a:latin typeface="Calibri" panose="020F0502020204030204" pitchFamily="34" charset="0"/>
                <a:cs typeface="Calibri" panose="020F0502020204030204" pitchFamily="34" charset="0"/>
              </a:rPr>
              <a:t>When you get M, you calculate SHA-256(M) and compare it to E(PK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 if it matches, you can tell it’s from me.</a:t>
            </a:r>
          </a:p>
          <a:p>
            <a:endParaRPr lang="en-US" dirty="0"/>
          </a:p>
          <a:p>
            <a:pPr>
              <a:buFontTx/>
              <a:buNone/>
            </a:pPr>
            <a:endParaRPr lang="en-US" sz="3200"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50</a:t>
            </a:fld>
            <a:endParaRPr lang="en-US"/>
          </a:p>
        </p:txBody>
      </p:sp>
      <p:sp>
        <p:nvSpPr>
          <p:cNvPr id="59396" name="Rectangle 2"/>
          <p:cNvSpPr>
            <a:spLocks noGrp="1" noChangeArrowheads="1"/>
          </p:cNvSpPr>
          <p:nvPr>
            <p:ph type="title"/>
          </p:nvPr>
        </p:nvSpPr>
        <p:spPr>
          <a:xfrm>
            <a:off x="304800" y="0"/>
            <a:ext cx="8153400" cy="838200"/>
          </a:xfrm>
        </p:spPr>
        <p:txBody>
          <a:bodyPr/>
          <a:lstStyle/>
          <a:p>
            <a:r>
              <a:rPr lang="en-US" sz="3600" dirty="0"/>
              <a:t>Miller Rabin Primality Test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4191000"/>
              </a:xfrm>
            </p:spPr>
            <p:txBody>
              <a:bodyPr/>
              <a:lstStyle/>
              <a:p>
                <a:pPr>
                  <a:spcBef>
                    <a:spcPts val="200"/>
                  </a:spcBef>
                </a:pPr>
                <a:r>
                  <a:rPr lang="en-US" sz="2400" dirty="0">
                    <a:latin typeface="Calibri" panose="020F0502020204030204" pitchFamily="34" charset="0"/>
                    <a:cs typeface="Calibri" panose="020F0502020204030204" pitchFamily="34" charset="0"/>
                  </a:rPr>
                  <a:t>Miller-Rabin: </a:t>
                </a:r>
              </a:p>
              <a:p>
                <a:pPr lvl="1">
                  <a:spcBef>
                    <a:spcPts val="200"/>
                  </a:spcBef>
                </a:pPr>
                <a:r>
                  <a:rPr lang="en-US" sz="2400" dirty="0">
                    <a:latin typeface="Calibri" panose="020F0502020204030204" pitchFamily="34" charset="0"/>
                    <a:cs typeface="Calibri" panose="020F0502020204030204" pitchFamily="34" charset="0"/>
                  </a:rPr>
                  <a:t>Pick </a:t>
                </a: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m:rPr>
                        <m:sty m:val="p"/>
                      </m:rPr>
                      <a:rPr lang="en-US" sz="2400" b="0" i="0" smtClean="0">
                        <a:latin typeface="Cambria Math" panose="02040503050406030204" pitchFamily="18" charset="0"/>
                        <a:sym typeface="Symbol" pitchFamily="18" charset="2"/>
                      </a:rPr>
                      <m:t>a</m:t>
                    </m:r>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i="1">
                        <a:latin typeface="Cambria Math" panose="02040503050406030204" pitchFamily="18" charset="0"/>
                        <a:sym typeface="Symbol" pitchFamily="18" charset="2"/>
                      </a:rPr>
                      <m:t> </m:t>
                    </m:r>
                  </m:oMath>
                </a14:m>
                <a:r>
                  <a:rPr lang="en-US" sz="2400" dirty="0">
                    <a:latin typeface="Calibri" panose="020F0502020204030204" pitchFamily="34" charset="0"/>
                    <a:cs typeface="Calibri" panose="020F0502020204030204" pitchFamily="34" charset="0"/>
                  </a:rPr>
                  <a:t>at random.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𝑛</m:t>
                        </m:r>
                        <m:r>
                          <a:rPr lang="en-US" sz="2400" b="0" i="1" smtClean="0">
                            <a:latin typeface="Cambria Math" panose="02040503050406030204" pitchFamily="18" charset="0"/>
                          </a:rPr>
                          <m:t>−1</m:t>
                        </m:r>
                      </m:sup>
                    </m:sSup>
                    <m:r>
                      <a:rPr lang="en-US" sz="2400" b="0" i="1" smtClean="0">
                        <a:latin typeface="Cambria Math" panose="02040503050406030204" pitchFamily="18" charset="0"/>
                      </a:rPr>
                      <m:t>=1 (</m:t>
                    </m:r>
                    <m:r>
                      <a:rPr lang="en-US" sz="2400" b="0" i="1" smtClean="0">
                        <a:latin typeface="Cambria Math" panose="02040503050406030204" pitchFamily="18" charset="0"/>
                      </a:rPr>
                      <m:t>𝑚𝑜𝑑</m:t>
                    </m:r>
                    <m:r>
                      <a:rPr lang="en-US" sz="2400" b="0" i="1" smtClean="0">
                        <a:latin typeface="Cambria Math" panose="02040503050406030204" pitchFamily="18" charset="0"/>
                      </a:rPr>
                      <m:t> </m:t>
                    </m:r>
                    <m:r>
                      <a:rPr lang="en-US" sz="2400" b="0" i="1" smtClean="0">
                        <a:latin typeface="Cambria Math" panose="02040503050406030204" pitchFamily="18" charset="0"/>
                      </a:rPr>
                      <m:t>𝑛</m:t>
                    </m:r>
                    <m:r>
                      <a:rPr lang="en-US" sz="2400" b="0" i="1" smtClean="0">
                        <a:latin typeface="Cambria Math" panose="02040503050406030204" pitchFamily="18" charset="0"/>
                      </a:rPr>
                      <m:t>)</m:t>
                    </m:r>
                  </m:oMath>
                </a14:m>
                <a:r>
                  <a:rPr lang="en-US" sz="2400" dirty="0">
                    <a:latin typeface="Calibri" panose="020F0502020204030204" pitchFamily="34" charset="0"/>
                    <a:cs typeface="Calibri" panose="020F0502020204030204" pitchFamily="34" charset="0"/>
                  </a:rPr>
                  <a:t>, </a:t>
                </a:r>
                <a14:m>
                  <m:oMath xmlns:m="http://schemas.openxmlformats.org/officeDocument/2006/math">
                    <m:r>
                      <m:rPr>
                        <m:sty m:val="p"/>
                      </m:rPr>
                      <a:rPr lang="en-US" sz="2400" b="0" i="0" dirty="0" smtClean="0">
                        <a:latin typeface="Cambria Math" panose="02040503050406030204" pitchFamily="18" charset="0"/>
                      </a:rPr>
                      <m:t>n</m:t>
                    </m:r>
                    <m:r>
                      <a:rPr lang="en-US" sz="2400" b="0" i="0" dirty="0" smtClean="0">
                        <a:latin typeface="Cambria Math" panose="02040503050406030204" pitchFamily="18" charset="0"/>
                      </a:rPr>
                      <m:t>−1</m:t>
                    </m:r>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2</m:t>
                        </m:r>
                      </m:e>
                      <m:sup>
                        <m:r>
                          <a:rPr lang="en-US" sz="2400" b="0" i="1" dirty="0" smtClean="0">
                            <a:latin typeface="Cambria Math" panose="02040503050406030204" pitchFamily="18" charset="0"/>
                          </a:rPr>
                          <m:t>𝑠</m:t>
                        </m:r>
                      </m:sup>
                    </m:sSup>
                    <m:r>
                      <a:rPr lang="en-US" sz="2400" b="0" i="1" dirty="0" smtClean="0">
                        <a:latin typeface="Cambria Math" panose="02040503050406030204" pitchFamily="18" charset="0"/>
                      </a:rPr>
                      <m:t>𝑑</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If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𝑎</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and either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or</a:t>
                </a:r>
              </a:p>
              <a:p>
                <a:pPr marL="457200" lvl="1" indent="0">
                  <a:spcBef>
                    <a:spcPts val="200"/>
                  </a:spcBef>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r>
                      <a:rPr lang="en-US" sz="2400" i="1" baseline="30000" dirty="0" err="1">
                        <a:latin typeface="Cambria Math" panose="02040503050406030204" pitchFamily="18" charset="0"/>
                        <a:cs typeface="Calibri" panose="020F0502020204030204" pitchFamily="34" charset="0"/>
                      </a:rPr>
                      <m:t>𝑑𝑘</m:t>
                    </m:r>
                    <m:r>
                      <a:rPr lang="en-US" sz="2400" i="1" dirty="0">
                        <a:latin typeface="Cambria Math" panose="02040503050406030204" pitchFamily="18" charset="0"/>
                        <a:cs typeface="Calibri" panose="020F0502020204030204" pitchFamily="34" charset="0"/>
                      </a:rPr>
                      <m:t>= −1(</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𝑘</m:t>
                    </m:r>
                    <m:r>
                      <a:rPr lang="en-US" sz="2400" i="1" dirty="0">
                        <a:latin typeface="Cambria Math" panose="02040503050406030204" pitchFamily="18" charset="0"/>
                        <a:cs typeface="Calibri" panose="020F0502020204030204" pitchFamily="34" charset="0"/>
                      </a:rPr>
                      <m:t>=2</m:t>
                    </m:r>
                    <m:r>
                      <a:rPr lang="en-US" sz="2400" i="1" baseline="30000" dirty="0">
                        <a:latin typeface="Cambria Math" panose="02040503050406030204" pitchFamily="18" charset="0"/>
                        <a:cs typeface="Calibri" panose="020F0502020204030204" pitchFamily="34" charset="0"/>
                      </a:rPr>
                      <m:t>𝑟</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𝑟</m:t>
                    </m:r>
                    <m:r>
                      <a:rPr lang="en-US" sz="2400" i="1" dirty="0">
                        <a:latin typeface="Cambria Math" panose="02040503050406030204" pitchFamily="18" charset="0"/>
                        <a:cs typeface="Calibri" panose="020F0502020204030204" pitchFamily="34" charset="0"/>
                      </a:rPr>
                      <m:t>&lt;</m:t>
                    </m:r>
                    <m:r>
                      <a:rPr lang="en-US" sz="2400" i="1" dirty="0">
                        <a:latin typeface="Cambria Math" panose="02040503050406030204" pitchFamily="18" charset="0"/>
                        <a:cs typeface="Calibri" panose="020F0502020204030204" pitchFamily="34" charset="0"/>
                      </a:rPr>
                      <m:t>𝑠</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declare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prime.</a:t>
                </a:r>
              </a:p>
              <a:p>
                <a:pPr lvl="1">
                  <a:spcBef>
                    <a:spcPts val="200"/>
                  </a:spcBef>
                </a:pPr>
                <a:r>
                  <a:rPr lang="en-US" sz="2400" dirty="0">
                    <a:latin typeface="Calibri" panose="020F0502020204030204" pitchFamily="34" charset="0"/>
                    <a:cs typeface="Calibri" panose="020F0502020204030204" pitchFamily="34" charset="0"/>
                  </a:rPr>
                  <a:t>Otherwise declare n composite</a:t>
                </a:r>
              </a:p>
              <a:p>
                <a:pPr>
                  <a:spcBef>
                    <a:spcPts val="200"/>
                  </a:spcBef>
                </a:pPr>
                <a:r>
                  <a:rPr lang="en-US" sz="2400" dirty="0">
                    <a:latin typeface="Calibri" panose="020F0502020204030204" pitchFamily="34" charset="0"/>
                    <a:cs typeface="Calibri" panose="020F0502020204030204" pitchFamily="34" charset="0"/>
                  </a:rPr>
                  <a:t>If this declares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composite,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composite.</a:t>
                </a:r>
              </a:p>
              <a:p>
                <a:pPr>
                  <a:spcBef>
                    <a:spcPts val="200"/>
                  </a:spcBef>
                </a:pPr>
                <a:r>
                  <a:rPr lang="en-US" sz="2400" dirty="0">
                    <a:latin typeface="Calibri" panose="020F0502020204030204" pitchFamily="34" charset="0"/>
                    <a:cs typeface="Calibri" panose="020F0502020204030204" pitchFamily="34" charset="0"/>
                  </a:rPr>
                  <a:t>We will show that if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composite, at least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m:t>
                        </m:r>
                      </m:num>
                      <m:den>
                        <m:r>
                          <a:rPr lang="en-US" sz="2400" b="0" i="1" smtClean="0">
                            <a:latin typeface="Cambria Math" panose="02040503050406030204" pitchFamily="18" charset="0"/>
                          </a:rPr>
                          <m:t>4</m:t>
                        </m:r>
                      </m:den>
                    </m:f>
                    <m:r>
                      <a:rPr lang="en-US" sz="2400" b="0" i="1" smtClean="0">
                        <a:latin typeface="Cambria Math" panose="02040503050406030204" pitchFamily="18" charset="0"/>
                      </a:rPr>
                      <m:t> </m:t>
                    </m:r>
                  </m:oMath>
                </a14:m>
                <a:r>
                  <a:rPr lang="en-US" sz="2400" dirty="0">
                    <a:latin typeface="Calibri" panose="020F0502020204030204" pitchFamily="34" charset="0"/>
                    <a:cs typeface="Calibri" panose="020F0502020204030204" pitchFamily="34" charset="0"/>
                  </a:rPr>
                  <a:t>of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a</m:t>
                    </m:r>
                    <m:r>
                      <a:rPr lang="en-US" sz="2400" b="0" i="1" smtClean="0">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ea typeface="Cambria Math" panose="02040503050406030204" pitchFamily="18" charset="0"/>
                          </a:rPr>
                          <m:t>𝑛</m:t>
                        </m:r>
                      </m:sub>
                      <m:sup>
                        <m:r>
                          <a:rPr lang="en-US" sz="2400" b="0" i="1" smtClean="0">
                            <a:latin typeface="Cambria Math" panose="02040503050406030204" pitchFamily="18" charset="0"/>
                            <a:ea typeface="Cambria Math" panose="02040503050406030204" pitchFamily="18" charset="0"/>
                          </a:rPr>
                          <m:t>∗</m:t>
                        </m:r>
                      </m:sup>
                    </m:sSubSup>
                  </m:oMath>
                </a14:m>
                <a:r>
                  <a:rPr lang="en-US" sz="2400" dirty="0">
                    <a:latin typeface="Calibri" panose="020F0502020204030204" pitchFamily="34" charset="0"/>
                    <a:cs typeface="Calibri" panose="020F0502020204030204" pitchFamily="34" charset="0"/>
                  </a:rPr>
                  <a:t>, will fail the Miller Rabin test.</a:t>
                </a:r>
              </a:p>
              <a:p>
                <a:pPr>
                  <a:spcBef>
                    <a:spcPts val="200"/>
                  </a:spcBef>
                </a:pPr>
                <a:r>
                  <a:rPr lang="en-US" sz="2400" dirty="0">
                    <a:latin typeface="Calibri" panose="020F0502020204030204" pitchFamily="34" charset="0"/>
                    <a:cs typeface="Calibri" panose="020F0502020204030204" pitchFamily="34" charset="0"/>
                  </a:rPr>
                  <a:t>Thus, if we run Miller-Rabin t times and get “prime” back every time, then the probability that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not prime is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2</m:t>
                        </m:r>
                      </m:e>
                      <m:sup>
                        <m:r>
                          <a:rPr lang="en-US" sz="2400" b="0" i="1" dirty="0" smtClean="0">
                            <a:latin typeface="Cambria Math" panose="02040503050406030204" pitchFamily="18" charset="0"/>
                            <a:cs typeface="Calibri" panose="020F0502020204030204" pitchFamily="34" charset="0"/>
                          </a:rPr>
                          <m:t>−2</m:t>
                        </m:r>
                        <m:r>
                          <a:rPr lang="en-US" sz="2400" b="0" i="1" dirty="0" smtClean="0">
                            <a:latin typeface="Cambria Math" panose="02040503050406030204" pitchFamily="18" charset="0"/>
                            <a:cs typeface="Calibri" panose="020F0502020204030204" pitchFamily="34" charset="0"/>
                          </a:rPr>
                          <m:t>𝑡</m:t>
                        </m:r>
                      </m:sup>
                    </m:sSup>
                  </m:oMath>
                </a14:m>
                <a:r>
                  <a:rPr lang="en-US" sz="2400" dirty="0">
                    <a:latin typeface="Calibri" panose="020F0502020204030204" pitchFamily="34" charset="0"/>
                    <a:cs typeface="Calibri" panose="020F0502020204030204" pitchFamily="34" charset="0"/>
                  </a:rPr>
                  <a:t>.</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4191000"/>
              </a:xfrm>
              <a:blipFill>
                <a:blip r:embed="rId2"/>
                <a:stretch>
                  <a:fillRect l="-1190" t="-1813" b="-1208"/>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51</a:t>
            </a:fld>
            <a:endParaRPr lang="en-US"/>
          </a:p>
        </p:txBody>
      </p:sp>
      <p:sp>
        <p:nvSpPr>
          <p:cNvPr id="59396" name="Rectangle 2"/>
          <p:cNvSpPr>
            <a:spLocks noGrp="1" noChangeArrowheads="1"/>
          </p:cNvSpPr>
          <p:nvPr>
            <p:ph type="title"/>
          </p:nvPr>
        </p:nvSpPr>
        <p:spPr>
          <a:xfrm>
            <a:off x="304800" y="152400"/>
            <a:ext cx="8153400" cy="838200"/>
          </a:xfrm>
        </p:spPr>
        <p:txBody>
          <a:bodyPr/>
          <a:lstStyle/>
          <a:p>
            <a:r>
              <a:rPr lang="en-US" sz="3600" dirty="0"/>
              <a:t>Miller Rabin Test is sufficient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152400" y="1219200"/>
                <a:ext cx="8915400" cy="48768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Let n be an odd composite number with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d and put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Calibri" panose="020F0502020204030204" pitchFamily="34" charset="0"/>
                      </a:rPr>
                      <m:t>ℒ</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sub>
                        </m:sSub>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𝑎𝑛𝑑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𝑒𝑖𝑡h𝑒𝑟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𝑜𝑟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𝑑𝑘</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&lt;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ℒ</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oMath>
                </a14:m>
                <a:r>
                  <a:rPr lang="en-US" sz="2000" dirty="0">
                    <a:latin typeface="Calibri" panose="020F0502020204030204" pitchFamily="34" charset="0"/>
                    <a:cs typeface="Calibri" panose="020F0502020204030204" pitchFamily="34" charset="0"/>
                  </a:rPr>
                  <a:t>.  Note that the elements of </a:t>
                </a:r>
                <a14:m>
                  <m:oMath xmlns:m="http://schemas.openxmlformats.org/officeDocument/2006/math">
                    <m:r>
                      <a:rPr lang="en-US" sz="2000" b="0" i="1" smtClean="0">
                        <a:latin typeface="Cambria Math" panose="02040503050406030204" pitchFamily="18" charset="0"/>
                        <a:ea typeface="Cambria Math" panose="02040503050406030204" pitchFamily="18" charset="0"/>
                      </a:rPr>
                      <m:t>ℒ</m:t>
                    </m:r>
                  </m:oMath>
                </a14:m>
                <a:r>
                  <a:rPr lang="en-US" sz="2000" dirty="0">
                    <a:latin typeface="Calibri" panose="020F0502020204030204" pitchFamily="34" charset="0"/>
                    <a:cs typeface="Calibri" panose="020F0502020204030204" pitchFamily="34" charset="0"/>
                  </a:rPr>
                  <a:t> are the liars in the Miller Rabin test and this result says at least 3/4 elements in </a:t>
                </a:r>
                <a14:m>
                  <m:oMath xmlns:m="http://schemas.openxmlformats.org/officeDocument/2006/math">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rPr>
                          <m:t>𝑛</m:t>
                        </m:r>
                      </m:sub>
                      <m:sup>
                        <m:r>
                          <a:rPr lang="en-US" sz="2000" b="0" i="1" smtClean="0">
                            <a:latin typeface="Cambria Math" panose="02040503050406030204" pitchFamily="18" charset="0"/>
                          </a:rPr>
                          <m:t>∗</m:t>
                        </m:r>
                      </m:sup>
                    </m:sSubSup>
                  </m:oMath>
                </a14:m>
                <a:r>
                  <a:rPr lang="en-US" sz="2000" dirty="0">
                    <a:latin typeface="Calibri" panose="020F0502020204030204" pitchFamily="34" charset="0"/>
                    <a:cs typeface="Calibri" panose="020F0502020204030204" pitchFamily="34" charset="0"/>
                  </a:rPr>
                  <a:t> will act as witnesses to n’s compositeness.</a:t>
                </a:r>
              </a:p>
              <a:p>
                <a:pPr lvl="1">
                  <a:spcBef>
                    <a:spcPts val="200"/>
                  </a:spcBef>
                  <a:buNone/>
                </a:pPr>
                <a:r>
                  <a:rPr lang="en-US" sz="1800" dirty="0">
                    <a:latin typeface="Calibri" panose="020F0502020204030204" pitchFamily="34" charset="0"/>
                    <a:cs typeface="Calibri" panose="020F0502020204030204" pitchFamily="34" charset="0"/>
                  </a:rPr>
                  <a:t>Proof:  Suppose </a:t>
                </a:r>
                <a14:m>
                  <m:oMath xmlns:m="http://schemas.openxmlformats.org/officeDocument/2006/math">
                    <m:r>
                      <a:rPr lang="en-US" sz="1800" b="0" i="1" smtClean="0">
                        <a:latin typeface="Cambria Math" panose="02040503050406030204" pitchFamily="18" charset="0"/>
                      </a:rPr>
                      <m:t>𝑛</m:t>
                    </m:r>
                    <m:r>
                      <a:rPr lang="en-US" sz="1800" b="0" i="1" smtClean="0">
                        <a:latin typeface="Cambria Math" panose="02040503050406030204" pitchFamily="18" charset="0"/>
                      </a:rPr>
                      <m:t>=</m:t>
                    </m:r>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𝑛</m:t>
                        </m:r>
                      </m:sub>
                      <m:sup/>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𝑝</m:t>
                            </m:r>
                          </m:e>
                          <m:sup>
                            <m:r>
                              <a:rPr lang="en-US" sz="1800" b="0" i="1" smtClean="0">
                                <a:latin typeface="Cambria Math" panose="02040503050406030204" pitchFamily="18" charset="0"/>
                              </a:rPr>
                              <m:t>𝑒</m:t>
                            </m:r>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up>
                        </m:sSup>
                      </m:e>
                    </m:nary>
                  </m:oMath>
                </a14:m>
                <a:r>
                  <a:rPr lang="en-US" sz="1800" dirty="0">
                    <a:latin typeface="Calibri" panose="020F0502020204030204" pitchFamily="34" charset="0"/>
                    <a:cs typeface="Calibri" panose="020F0502020204030204" pitchFamily="34" charset="0"/>
                  </a:rPr>
                  <a:t> and let m= 2</a:t>
                </a:r>
                <a:r>
                  <a:rPr lang="en-US" sz="1800" baseline="30000" dirty="0">
                    <a:latin typeface="Calibri" panose="020F0502020204030204" pitchFamily="34" charset="0"/>
                    <a:cs typeface="Calibri" panose="020F0502020204030204" pitchFamily="34" charset="0"/>
                  </a:rPr>
                  <a:t>s</a:t>
                </a:r>
                <a:r>
                  <a:rPr lang="en-US" sz="1800" dirty="0">
                    <a:latin typeface="Calibri" panose="020F0502020204030204" pitchFamily="34" charset="0"/>
                    <a:cs typeface="Calibri" panose="020F0502020204030204" pitchFamily="34" charset="0"/>
                  </a:rPr>
                  <a:t>d, </a:t>
                </a:r>
                <a14:m>
                  <m:oMath xmlns:m="http://schemas.openxmlformats.org/officeDocument/2006/math">
                    <m:r>
                      <a:rPr lang="en-US" sz="1800" b="0" i="1" smtClean="0">
                        <a:latin typeface="Cambria Math" panose="02040503050406030204" pitchFamily="18" charset="0"/>
                        <a:cs typeface="Calibri" panose="020F0502020204030204" pitchFamily="34" charset="0"/>
                      </a:rPr>
                      <m:t>𝑀</m:t>
                    </m:r>
                    <m:r>
                      <a:rPr lang="en-US" sz="1800" b="0" i="1" smtClean="0">
                        <a:latin typeface="Cambria Math" panose="02040503050406030204" pitchFamily="18" charset="0"/>
                        <a:cs typeface="Calibri" panose="020F0502020204030204" pitchFamily="34" charset="0"/>
                      </a:rPr>
                      <m:t>=</m:t>
                    </m:r>
                    <m:d>
                      <m:dPr>
                        <m:begChr m:val="{"/>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ℤ</m:t>
                            </m:r>
                          </m:e>
                          <m:sub>
                            <m:r>
                              <a:rPr lang="en-US" sz="1800" i="1">
                                <a:latin typeface="Cambria Math" panose="02040503050406030204" pitchFamily="18" charset="0"/>
                              </a:rPr>
                              <m:t>𝑛</m:t>
                            </m:r>
                          </m:sub>
                          <m:sup>
                            <m:r>
                              <a:rPr lang="en-US" sz="1800" i="1">
                                <a:latin typeface="Cambria Math" panose="02040503050406030204" pitchFamily="18" charset="0"/>
                              </a:rPr>
                              <m:t>∗</m:t>
                            </m:r>
                          </m:sup>
                        </m:sSubSup>
                        <m:r>
                          <a:rPr lang="en-US" sz="1800" b="0" i="1" smtClean="0">
                            <a:latin typeface="Cambria Math" panose="02040503050406030204" pitchFamily="18" charset="0"/>
                          </a:rPr>
                          <m:t>:(</m:t>
                        </m:r>
                        <m:r>
                          <a:rPr lang="en-US" sz="1800" b="0" i="1" smtClean="0">
                            <a:latin typeface="Cambria Math" panose="02040503050406030204" pitchFamily="18" charset="0"/>
                            <a:sym typeface="Wingdings" pitchFamily="2" charset="2"/>
                          </a:rPr>
                          <m:t>𝑎</m:t>
                        </m:r>
                        <m:r>
                          <a:rPr lang="en-US" sz="1800" b="0" i="1" smtClean="0">
                            <a:latin typeface="Cambria Math" panose="02040503050406030204" pitchFamily="18" charset="0"/>
                            <a:sym typeface="Wingdings" pitchFamily="2" charset="2"/>
                          </a:rPr>
                          <m:t>,</m:t>
                        </m:r>
                        <m:r>
                          <a:rPr lang="en-US" sz="1800" b="0" i="1" smtClean="0">
                            <a:latin typeface="Cambria Math" panose="02040503050406030204" pitchFamily="18" charset="0"/>
                            <a:sym typeface="Wingdings" pitchFamily="2" charset="2"/>
                          </a:rPr>
                          <m:t>𝑛</m:t>
                        </m:r>
                      </m:e>
                    </m:d>
                    <m:r>
                      <a:rPr lang="en-US" sz="1800" b="0" i="1" smtClean="0">
                        <a:latin typeface="Cambria Math" panose="02040503050406030204" pitchFamily="18" charset="0"/>
                        <a:sym typeface="Wingdings" pitchFamily="2" charset="2"/>
                      </a:rPr>
                      <m:t>=1, </m:t>
                    </m:r>
                    <m:sSup>
                      <m:sSupPr>
                        <m:ctrlPr>
                          <a:rPr lang="en-US" sz="1800" b="0" i="1" smtClean="0">
                            <a:latin typeface="Cambria Math" panose="02040503050406030204" pitchFamily="18" charset="0"/>
                            <a:sym typeface="Wingdings" pitchFamily="2" charset="2"/>
                          </a:rPr>
                        </m:ctrlPr>
                      </m:sSupPr>
                      <m:e>
                        <m:r>
                          <a:rPr lang="en-US" sz="1800" b="0" i="1" smtClean="0">
                            <a:latin typeface="Cambria Math" panose="02040503050406030204" pitchFamily="18" charset="0"/>
                            <a:sym typeface="Wingdings" pitchFamily="2" charset="2"/>
                          </a:rPr>
                          <m:t>𝑎</m:t>
                        </m:r>
                      </m:e>
                      <m:sup>
                        <m:r>
                          <a:rPr lang="en-US" sz="1800" b="0" i="1" smtClean="0">
                            <a:latin typeface="Cambria Math" panose="02040503050406030204" pitchFamily="18" charset="0"/>
                            <a:sym typeface="Wingdings" pitchFamily="2" charset="2"/>
                          </a:rPr>
                          <m:t>𝑚</m:t>
                        </m:r>
                      </m:sup>
                    </m:sSup>
                    <m:r>
                      <a:rPr lang="en-US" sz="1800" b="0" i="1" smtClean="0">
                        <a:latin typeface="Cambria Math" panose="02040503050406030204" pitchFamily="18" charset="0"/>
                        <a:sym typeface="Wingdings" pitchFamily="2" charset="2"/>
                      </a:rPr>
                      <m:t>=1 (</m:t>
                    </m:r>
                    <m:r>
                      <a:rPr lang="en-US" sz="1800" b="0" i="1" smtClean="0">
                        <a:latin typeface="Cambria Math" panose="02040503050406030204" pitchFamily="18" charset="0"/>
                        <a:sym typeface="Wingdings" pitchFamily="2" charset="2"/>
                      </a:rPr>
                      <m:t>𝑚𝑜𝑑</m:t>
                    </m:r>
                    <m:r>
                      <a:rPr lang="en-US" sz="1800" b="0" i="1" smtClean="0">
                        <a:latin typeface="Cambria Math" panose="02040503050406030204" pitchFamily="18" charset="0"/>
                        <a:sym typeface="Wingdings" pitchFamily="2" charset="2"/>
                      </a:rPr>
                      <m:t> </m:t>
                    </m:r>
                    <m:r>
                      <a:rPr lang="en-US" sz="1800" b="0" i="1" smtClean="0">
                        <a:latin typeface="Cambria Math" panose="02040503050406030204" pitchFamily="18" charset="0"/>
                        <a:sym typeface="Wingdings" pitchFamily="2" charset="2"/>
                      </a:rPr>
                      <m:t>𝑛</m:t>
                    </m:r>
                    <m:r>
                      <a:rPr lang="en-US" sz="1800" b="0" i="1" smtClean="0">
                        <a:latin typeface="Cambria Math" panose="02040503050406030204" pitchFamily="18" charset="0"/>
                        <a:sym typeface="Wingdings" pitchFamily="2" charset="2"/>
                      </a:rPr>
                      <m:t>)}</m:t>
                    </m:r>
                  </m:oMath>
                </a14:m>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L={a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m</a:t>
                </a:r>
                <a:r>
                  <a:rPr lang="en-US" sz="1800" dirty="0">
                    <a:latin typeface="Calibri" panose="020F0502020204030204" pitchFamily="34" charset="0"/>
                    <a:cs typeface="Calibri" panose="020F0502020204030204" pitchFamily="34" charset="0"/>
                  </a:rPr>
                  <a:t>=±1 (mod n)}, K={a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m</a:t>
                </a:r>
                <a:r>
                  <a:rPr lang="en-US" sz="1800" dirty="0">
                    <a:latin typeface="Calibri" panose="020F0502020204030204" pitchFamily="34" charset="0"/>
                    <a:cs typeface="Calibri" panose="020F0502020204030204" pitchFamily="34" charset="0"/>
                  </a:rPr>
                  <a:t>=±1 (mod p</a:t>
                </a:r>
                <a:r>
                  <a:rPr lang="en-US" sz="1800" baseline="30000" dirty="0">
                    <a:latin typeface="Calibri" panose="020F0502020204030204" pitchFamily="34" charset="0"/>
                    <a:cs typeface="Calibri" panose="020F0502020204030204" pitchFamily="34" charset="0"/>
                  </a:rPr>
                  <a:t>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p|n</a:t>
                </a:r>
                <a:r>
                  <a:rPr lang="en-US" sz="1800" dirty="0">
                    <a:latin typeface="Calibri" panose="020F0502020204030204" pitchFamily="34" charset="0"/>
                    <a:cs typeface="Calibri" panose="020F0502020204030204" pitchFamily="34" charset="0"/>
                  </a:rPr>
                  <a:t>}, </a:t>
                </a:r>
              </a:p>
              <a:p>
                <a:pPr lvl="1">
                  <a:spcBef>
                    <a:spcPts val="200"/>
                  </a:spcBef>
                  <a:buNone/>
                </a:pPr>
                <a:r>
                  <a:rPr lang="en-US" sz="1800" dirty="0">
                    <a:latin typeface="Calibri" panose="020F0502020204030204" pitchFamily="34" charset="0"/>
                    <a:cs typeface="Calibri" panose="020F0502020204030204" pitchFamily="34" charset="0"/>
                  </a:rPr>
                  <a:t>J={a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=1 (mod n)}. Then </a:t>
                </a:r>
                <a:r>
                  <a:rPr lang="en-US" sz="1800" dirty="0" err="1">
                    <a:latin typeface="Calibri" panose="020F0502020204030204" pitchFamily="34" charset="0"/>
                    <a:cs typeface="Calibri" panose="020F0502020204030204" pitchFamily="34" charset="0"/>
                  </a:rPr>
                  <a:t>M⊆L⊆K⊆J⊆Z</a:t>
                </a:r>
                <a:r>
                  <a:rPr lang="en-US" sz="1800" baseline="-25000" dirty="0" err="1">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p>
              <a:p>
                <a:pPr lvl="1">
                  <a:spcBef>
                    <a:spcPts val="200"/>
                  </a:spcBef>
                  <a:buNone/>
                </a:pPr>
                <a:endParaRPr lang="en-US" sz="1800" dirty="0">
                  <a:latin typeface="Calibri" panose="020F0502020204030204" pitchFamily="34" charset="0"/>
                  <a:cs typeface="Calibri" panose="020F0502020204030204" pitchFamily="34" charset="0"/>
                </a:endParaRPr>
              </a:p>
              <a:p>
                <a:pPr lvl="1">
                  <a:spcBef>
                    <a:spcPts val="200"/>
                  </a:spcBef>
                  <a:buNone/>
                </a:pPr>
                <a:r>
                  <a:rPr lang="en-US" sz="1800" dirty="0">
                    <a:latin typeface="Calibri" panose="020F0502020204030204" pitchFamily="34" charset="0"/>
                    <a:cs typeface="Calibri" panose="020F0502020204030204" pitchFamily="34" charset="0"/>
                  </a:rPr>
                  <a:t>If x𝝴K,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M, so |K|/|M|= 2</a:t>
                </a:r>
                <a:r>
                  <a:rPr lang="en-US" sz="1800" baseline="30000" dirty="0">
                    <a:latin typeface="Calibri" panose="020F0502020204030204" pitchFamily="34" charset="0"/>
                    <a:cs typeface="Calibri" panose="020F0502020204030204" pitchFamily="34" charset="0"/>
                  </a:rPr>
                  <a:t>k</a:t>
                </a:r>
                <a:r>
                  <a:rPr lang="en-US" sz="1800" dirty="0">
                    <a:latin typeface="Calibri" panose="020F0502020204030204" pitchFamily="34" charset="0"/>
                    <a:cs typeface="Calibri" panose="020F0502020204030204" pitchFamily="34" charset="0"/>
                  </a:rPr>
                  <a:t>,k≧0 and so |K|/|L|= 2</a:t>
                </a:r>
                <a:r>
                  <a:rPr lang="en-US" sz="1800" baseline="30000" dirty="0">
                    <a:latin typeface="Calibri" panose="020F0502020204030204" pitchFamily="34" charset="0"/>
                    <a:cs typeface="Calibri" panose="020F0502020204030204" pitchFamily="34" charset="0"/>
                  </a:rPr>
                  <a:t>j</a:t>
                </a:r>
                <a:r>
                  <a:rPr lang="en-US" sz="1800" dirty="0">
                    <a:latin typeface="Calibri" panose="020F0502020204030204" pitchFamily="34" charset="0"/>
                    <a:cs typeface="Calibri" panose="020F0502020204030204" pitchFamily="34" charset="0"/>
                  </a:rPr>
                  <a:t>, j≧0.  If j≧2, we’re done.  </a:t>
                </a:r>
              </a:p>
              <a:p>
                <a:pPr lvl="1">
                  <a:spcBef>
                    <a:spcPts val="200"/>
                  </a:spcBef>
                  <a:buNone/>
                </a:pPr>
                <a:r>
                  <a:rPr lang="en-US" sz="1800" dirty="0">
                    <a:latin typeface="Calibri" panose="020F0502020204030204" pitchFamily="34" charset="0"/>
                    <a:cs typeface="Calibri" panose="020F0502020204030204" pitchFamily="34" charset="0"/>
                  </a:rPr>
                  <a:t>If j=1, n=</a:t>
                </a:r>
                <a:r>
                  <a:rPr lang="en-US" sz="1800" dirty="0" err="1">
                    <a:latin typeface="Calibri" panose="020F0502020204030204" pitchFamily="34" charset="0"/>
                    <a:cs typeface="Calibri" panose="020F0502020204030204" pitchFamily="34" charset="0"/>
                  </a:rPr>
                  <a:t>pq</a:t>
                </a:r>
                <a:r>
                  <a:rPr lang="en-US" sz="1800" dirty="0">
                    <a:latin typeface="Calibri" panose="020F0502020204030204" pitchFamily="34" charset="0"/>
                    <a:cs typeface="Calibri" panose="020F0502020204030204" pitchFamily="34" charset="0"/>
                  </a:rPr>
                  <a:t> and so n is not a Carmichael number and thus J is a proper subset of</a:t>
                </a:r>
              </a:p>
              <a:p>
                <a:pPr lvl="1">
                  <a:spcBef>
                    <a:spcPts val="200"/>
                  </a:spcBef>
                  <a:buNone/>
                </a:pP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so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*|/|J|≧2.  Since |J|/|K|≧2,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*|/|L|≧|Z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*|/|K|≧4.  So, j=0.  But then n=p</a:t>
                </a:r>
                <a:r>
                  <a:rPr lang="en-US" sz="1800" baseline="30000" dirty="0">
                    <a:latin typeface="Calibri" panose="020F0502020204030204" pitchFamily="34" charset="0"/>
                    <a:cs typeface="Calibri" panose="020F0502020204030204" pitchFamily="34" charset="0"/>
                  </a:rPr>
                  <a:t>e</a:t>
                </a: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and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(p-1)p</a:t>
                </a:r>
                <a:r>
                  <a:rPr lang="en-US" sz="1800" baseline="30000" dirty="0">
                    <a:latin typeface="Calibri" panose="020F0502020204030204" pitchFamily="34" charset="0"/>
                    <a:cs typeface="Calibri" panose="020F0502020204030204" pitchFamily="34" charset="0"/>
                  </a:rPr>
                  <a:t>e-1</a:t>
                </a:r>
                <a:r>
                  <a:rPr lang="en-US" sz="1800" dirty="0">
                    <a:latin typeface="Calibri" panose="020F0502020204030204" pitchFamily="34" charset="0"/>
                    <a:cs typeface="Calibri" panose="020F0502020204030204" pitchFamily="34" charset="0"/>
                  </a:rPr>
                  <a:t> and J has a cyclic group of order p-1.  The cyclic subgroups of</a:t>
                </a:r>
              </a:p>
              <a:p>
                <a:pPr lvl="1">
                  <a:spcBef>
                    <a:spcPts val="200"/>
                  </a:spcBef>
                  <a:buNone/>
                </a:pPr>
                <a:r>
                  <a:rPr lang="en-US" sz="1800" dirty="0">
                    <a:latin typeface="Calibri" panose="020F0502020204030204" pitchFamily="34" charset="0"/>
                    <a:cs typeface="Calibri" panose="020F0502020204030204" pitchFamily="34" charset="0"/>
                  </a:rPr>
                  <a:t>Z/(</a:t>
                </a:r>
                <a:r>
                  <a:rPr lang="en-US" sz="1800" dirty="0" err="1">
                    <a:latin typeface="Calibri" panose="020F0502020204030204" pitchFamily="34" charset="0"/>
                    <a:cs typeface="Calibri" panose="020F0502020204030204" pitchFamily="34" charset="0"/>
                  </a:rPr>
                  <a:t>p</a:t>
                </a:r>
                <a:r>
                  <a:rPr lang="en-US" sz="1800" baseline="30000" dirty="0" err="1">
                    <a:latin typeface="Calibri" panose="020F0502020204030204" pitchFamily="34" charset="0"/>
                    <a:cs typeface="Calibri" panose="020F0502020204030204" pitchFamily="34" charset="0"/>
                  </a:rPr>
                  <a:t>e</a:t>
                </a:r>
                <a:r>
                  <a:rPr lang="en-US" sz="1800" dirty="0" err="1">
                    <a:latin typeface="Calibri" panose="020F0502020204030204" pitchFamily="34" charset="0"/>
                    <a:cs typeface="Calibri" panose="020F0502020204030204" pitchFamily="34" charset="0"/>
                  </a:rPr>
                  <a:t>Z</a:t>
                </a:r>
                <a:r>
                  <a:rPr lang="en-US" sz="1800" dirty="0">
                    <a:latin typeface="Calibri" panose="020F0502020204030204" pitchFamily="34" charset="0"/>
                    <a:cs typeface="Calibri" panose="020F0502020204030204" pitchFamily="34" charset="0"/>
                  </a:rPr>
                  <a:t>) have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*|/|K|≧4 unless n=9 and we can verify the theorem holds for n=9.</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152400" y="1219200"/>
                <a:ext cx="8915400" cy="4876800"/>
              </a:xfrm>
              <a:blipFill>
                <a:blip r:embed="rId2"/>
                <a:stretch>
                  <a:fillRect l="-711" t="-779"/>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52</a:t>
            </a:fld>
            <a:endParaRPr lang="en-US"/>
          </a:p>
        </p:txBody>
      </p:sp>
      <p:sp>
        <p:nvSpPr>
          <p:cNvPr id="61444" name="Rectangle 2"/>
          <p:cNvSpPr>
            <a:spLocks noGrp="1" noChangeArrowheads="1"/>
          </p:cNvSpPr>
          <p:nvPr>
            <p:ph type="title"/>
          </p:nvPr>
        </p:nvSpPr>
        <p:spPr>
          <a:xfrm>
            <a:off x="685800" y="152400"/>
            <a:ext cx="7772400" cy="838200"/>
          </a:xfrm>
        </p:spPr>
        <p:txBody>
          <a:bodyPr/>
          <a:lstStyle/>
          <a:p>
            <a:r>
              <a:rPr lang="en-US" sz="3600" dirty="0"/>
              <a:t>Summary for prime testing</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457200" y="1524000"/>
                <a:ext cx="8229600" cy="4572000"/>
              </a:xfrm>
            </p:spPr>
            <p:txBody>
              <a:bodyPr/>
              <a:lstStyle/>
              <a:p>
                <a:pPr>
                  <a:spcBef>
                    <a:spcPts val="200"/>
                  </a:spcBef>
                </a:pPr>
                <a:r>
                  <a:rPr lang="en-US" sz="2400" dirty="0">
                    <a:latin typeface="Calibri" panose="020F0502020204030204" pitchFamily="34" charset="0"/>
                    <a:cs typeface="Calibri" panose="020F0502020204030204" pitchFamily="34" charset="0"/>
                  </a:rPr>
                  <a:t>Deterministic test</a:t>
                </a: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prime if </a:t>
                </a: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oMath>
                </a14:m>
                <a:r>
                  <a:rPr lang="en-US" sz="2400" dirty="0">
                    <a:latin typeface="Calibri" panose="020F0502020204030204" pitchFamily="34" charset="0"/>
                    <a:cs typeface="Calibri" panose="020F0502020204030204" pitchFamily="34" charset="0"/>
                  </a:rPr>
                  <a:t> does not divide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for all </a:t>
                </a: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r>
                      <a:rPr lang="en-US" sz="2400" i="1" dirty="0" smtClean="0">
                        <a:latin typeface="Cambria Math" panose="02040503050406030204" pitchFamily="18" charset="0"/>
                        <a:cs typeface="Calibri" panose="020F0502020204030204" pitchFamily="34" charset="0"/>
                      </a:rPr>
                      <m:t>&lt;√</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Deterministic tests too slow</a:t>
                </a:r>
              </a:p>
              <a:p>
                <a:pPr>
                  <a:spcBef>
                    <a:spcPts val="200"/>
                  </a:spcBef>
                </a:pPr>
                <a:r>
                  <a:rPr lang="en-US" sz="2400" dirty="0">
                    <a:latin typeface="Calibri" panose="020F0502020204030204" pitchFamily="34" charset="0"/>
                    <a:cs typeface="Calibri" panose="020F0502020204030204" pitchFamily="34" charset="0"/>
                  </a:rPr>
                  <a:t>Randomized tests</a:t>
                </a:r>
              </a:p>
              <a:p>
                <a:pPr lvl="1">
                  <a:spcBef>
                    <a:spcPts val="200"/>
                  </a:spcBef>
                </a:pPr>
                <a:r>
                  <a:rPr lang="en-US" sz="2400" dirty="0">
                    <a:latin typeface="Calibri" panose="020F0502020204030204" pitchFamily="34" charset="0"/>
                    <a:cs typeface="Calibri" panose="020F0502020204030204" pitchFamily="34" charset="0"/>
                  </a:rPr>
                  <a:t>Fermat test doesn’t work for Carmichael composite</a:t>
                </a:r>
              </a:p>
              <a:p>
                <a:pPr lvl="1">
                  <a:spcBef>
                    <a:spcPts val="200"/>
                  </a:spcBef>
                </a:pPr>
                <a:r>
                  <a:rPr lang="en-US" sz="2400" dirty="0" err="1">
                    <a:latin typeface="Calibri" panose="020F0502020204030204" pitchFamily="34" charset="0"/>
                    <a:cs typeface="Calibri" panose="020F0502020204030204" pitchFamily="34" charset="0"/>
                  </a:rPr>
                  <a:t>Solovay</a:t>
                </a:r>
                <a:r>
                  <a:rPr lang="en-US" sz="2400" dirty="0">
                    <a:latin typeface="Calibri" panose="020F0502020204030204" pitchFamily="34" charset="0"/>
                    <a:cs typeface="Calibri" panose="020F0502020204030204" pitchFamily="34" charset="0"/>
                  </a:rPr>
                  <a:t>-Strassen</a:t>
                </a:r>
              </a:p>
              <a:p>
                <a:pPr lvl="1">
                  <a:spcBef>
                    <a:spcPts val="200"/>
                  </a:spcBef>
                </a:pPr>
                <a:r>
                  <a:rPr lang="en-US" sz="2400" dirty="0">
                    <a:latin typeface="Calibri" panose="020F0502020204030204" pitchFamily="34" charset="0"/>
                    <a:cs typeface="Calibri" panose="020F0502020204030204" pitchFamily="34" charset="0"/>
                  </a:rPr>
                  <a:t>Miller-Rabin works fine</a:t>
                </a:r>
              </a:p>
              <a:p>
                <a:pPr lvl="1">
                  <a:spcBef>
                    <a:spcPts val="200"/>
                  </a:spcBef>
                </a:pPr>
                <a:r>
                  <a:rPr lang="en-US" sz="2400" dirty="0">
                    <a:latin typeface="Calibri" panose="020F0502020204030204" pitchFamily="34" charset="0"/>
                    <a:cs typeface="Calibri" panose="020F0502020204030204" pitchFamily="34" charset="0"/>
                  </a:rPr>
                  <a:t>If the extended Riemann Hypothesis is true, the Miller-Rabin test is dispositive as to the primality of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if we try all bases up to </a:t>
                </a:r>
                <a14:m>
                  <m:oMath xmlns:m="http://schemas.openxmlformats.org/officeDocument/2006/math">
                    <m:r>
                      <a:rPr lang="en-US" sz="2400" i="1" dirty="0" smtClean="0">
                        <a:latin typeface="Cambria Math" panose="02040503050406030204" pitchFamily="18" charset="0"/>
                        <a:cs typeface="Calibri" panose="020F0502020204030204" pitchFamily="34" charset="0"/>
                      </a:rPr>
                      <m:t>2(</m:t>
                    </m:r>
                    <m:r>
                      <m:rPr>
                        <m:sty m:val="p"/>
                      </m:rPr>
                      <a:rPr lang="en-US" sz="2400" i="1" dirty="0" smtClean="0">
                        <a:latin typeface="Cambria Math" panose="02040503050406030204" pitchFamily="18" charset="0"/>
                        <a:cs typeface="Calibri" panose="020F0502020204030204" pitchFamily="34" charset="0"/>
                      </a:rPr>
                      <m:t>ln</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))2</m:t>
                    </m:r>
                  </m:oMath>
                </a14:m>
                <a:r>
                  <a:rPr lang="en-US" sz="2400" dirty="0">
                    <a:latin typeface="Calibri" panose="020F0502020204030204" pitchFamily="34" charset="0"/>
                    <a:cs typeface="Calibri" panose="020F0502020204030204" pitchFamily="34" charset="0"/>
                  </a:rPr>
                  <a:t>.</a:t>
                </a:r>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457200" y="1524000"/>
                <a:ext cx="8229600" cy="4572000"/>
              </a:xfrm>
              <a:blipFill>
                <a:blip r:embed="rId2"/>
                <a:stretch>
                  <a:fillRect l="-1235" t="-1385" r="-1080"/>
                </a:stretch>
              </a:blipFill>
            </p:spPr>
            <p:txBody>
              <a:bodyPr/>
              <a:lstStyle/>
              <a:p>
                <a:r>
                  <a:rPr lang="en-US">
                    <a:noFill/>
                  </a:rPr>
                  <a:t> </a:t>
                </a:r>
              </a:p>
            </p:txBody>
          </p:sp>
        </mc:Fallback>
      </mc:AlternateContent>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Slide Number Placeholder 5"/>
          <p:cNvSpPr>
            <a:spLocks noGrp="1"/>
          </p:cNvSpPr>
          <p:nvPr>
            <p:ph type="sldNum" sz="quarter" idx="12"/>
          </p:nvPr>
        </p:nvSpPr>
        <p:spPr>
          <a:noFill/>
        </p:spPr>
        <p:txBody>
          <a:bodyPr/>
          <a:lstStyle/>
          <a:p>
            <a:fld id="{FB72B88B-2913-49DE-A1C0-848522141CAE}" type="slidenum">
              <a:rPr lang="en-US" smtClean="0"/>
              <a:pPr/>
              <a:t>53</a:t>
            </a:fld>
            <a:endParaRPr lang="en-US"/>
          </a:p>
        </p:txBody>
      </p:sp>
      <p:sp>
        <p:nvSpPr>
          <p:cNvPr id="62468" name="Rectangle 2"/>
          <p:cNvSpPr>
            <a:spLocks noGrp="1" noChangeArrowheads="1"/>
          </p:cNvSpPr>
          <p:nvPr>
            <p:ph type="title"/>
          </p:nvPr>
        </p:nvSpPr>
        <p:spPr>
          <a:xfrm>
            <a:off x="685800" y="228600"/>
            <a:ext cx="7772400" cy="762000"/>
          </a:xfrm>
        </p:spPr>
        <p:txBody>
          <a:bodyPr/>
          <a:lstStyle/>
          <a:p>
            <a:r>
              <a:rPr lang="en-US" sz="3600" dirty="0"/>
              <a:t>Testing Primality - Miller Rabin</a:t>
            </a:r>
          </a:p>
        </p:txBody>
      </p:sp>
      <p:sp>
        <p:nvSpPr>
          <p:cNvPr id="62469" name="Rectangle 3"/>
          <p:cNvSpPr>
            <a:spLocks noGrp="1" noChangeArrowheads="1"/>
          </p:cNvSpPr>
          <p:nvPr>
            <p:ph type="body" idx="1"/>
          </p:nvPr>
        </p:nvSpPr>
        <p:spPr>
          <a:xfrm>
            <a:off x="266700" y="1447800"/>
            <a:ext cx="8610600" cy="4495800"/>
          </a:xfrm>
        </p:spPr>
        <p:txBody>
          <a:bodyPr/>
          <a:lstStyle/>
          <a:p>
            <a:pPr marL="609600" indent="-609600">
              <a:lnSpc>
                <a:spcPct val="80000"/>
              </a:lnSpc>
            </a:pPr>
            <a:r>
              <a:rPr lang="en-US" sz="2000" dirty="0">
                <a:latin typeface="Calibri" panose="020F0502020204030204" pitchFamily="34" charset="0"/>
                <a:cs typeface="Calibri" panose="020F0502020204030204" pitchFamily="34" charset="0"/>
              </a:rPr>
              <a:t>MR(n, .25, t), n&gt;3, n, odd.  Set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r, r, odd. (t&gt;3, in practice)</a:t>
            </a:r>
          </a:p>
          <a:p>
            <a:pPr marL="609600" indent="-609600">
              <a:lnSpc>
                <a:spcPct val="80000"/>
              </a:lnSpc>
            </a:pPr>
            <a:r>
              <a:rPr lang="en-US" sz="2000" dirty="0">
                <a:latin typeface="Calibri" panose="020F0502020204030204" pitchFamily="34" charset="0"/>
                <a:cs typeface="Calibri" panose="020F0502020204030204" pitchFamily="34" charset="0"/>
              </a:rPr>
              <a:t>Takes ~ O(lg(n)</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marL="0" indent="0">
              <a:lnSpc>
                <a:spcPct val="80000"/>
              </a:lnSpc>
              <a:buNone/>
            </a:pPr>
            <a:endParaRPr lang="en-US" sz="2000" dirty="0">
              <a:latin typeface="Calibri" panose="020F0502020204030204" pitchFamily="34" charset="0"/>
              <a:cs typeface="Calibri" panose="020F0502020204030204" pitchFamily="34" charset="0"/>
            </a:endParaRPr>
          </a:p>
          <a:p>
            <a:pPr marL="990600" lvl="1" indent="-533400">
              <a:lnSpc>
                <a:spcPct val="80000"/>
              </a:lnSpc>
              <a:buFontTx/>
              <a:buNone/>
            </a:pPr>
            <a:r>
              <a:rPr lang="en-US" sz="1600" dirty="0">
                <a:latin typeface="Courier New" pitchFamily="49" charset="0"/>
                <a:cs typeface="Courier New" pitchFamily="49" charset="0"/>
              </a:rPr>
              <a:t>for(</a:t>
            </a:r>
            <a:r>
              <a:rPr lang="en-US" sz="1600" dirty="0" err="1">
                <a:latin typeface="Courier New" pitchFamily="49" charset="0"/>
                <a:cs typeface="Courier New" pitchFamily="49" charset="0"/>
              </a:rPr>
              <a:t>i</a:t>
            </a:r>
            <a:r>
              <a:rPr lang="en-US" sz="1600" dirty="0">
                <a:latin typeface="Courier New" pitchFamily="49" charset="0"/>
                <a:cs typeface="Courier New" pitchFamily="49" charset="0"/>
              </a:rPr>
              <a:t>=1; </a:t>
            </a:r>
            <a:r>
              <a:rPr lang="en-US" sz="1600" dirty="0" err="1">
                <a:latin typeface="Courier New" pitchFamily="49" charset="0"/>
                <a:cs typeface="Courier New" pitchFamily="49" charset="0"/>
              </a:rPr>
              <a:t>i</a:t>
            </a:r>
            <a:r>
              <a:rPr lang="en-US" sz="1600" dirty="0">
                <a:latin typeface="Math1Mono"/>
                <a:cs typeface="Courier New" pitchFamily="49" charset="0"/>
              </a:rPr>
              <a:t>&lt;=</a:t>
            </a:r>
            <a:r>
              <a:rPr lang="en-US" sz="1600" dirty="0">
                <a:latin typeface="Courier New" pitchFamily="49" charset="0"/>
                <a:cs typeface="Courier New" pitchFamily="49" charset="0"/>
              </a:rPr>
              <a:t>t) {</a:t>
            </a:r>
          </a:p>
          <a:p>
            <a:pPr marL="1371600" lvl="2" indent="-457200">
              <a:lnSpc>
                <a:spcPct val="80000"/>
              </a:lnSpc>
              <a:buNone/>
            </a:pPr>
            <a:r>
              <a:rPr lang="en-US" sz="1600" dirty="0">
                <a:latin typeface="Courier New" pitchFamily="49" charset="0"/>
                <a:cs typeface="Courier New" pitchFamily="49" charset="0"/>
              </a:rPr>
              <a:t>    Choose a, 1&lt;a&lt;n-1.  2 is a good choice first time.</a:t>
            </a:r>
          </a:p>
          <a:p>
            <a:pPr marL="1371600" lvl="2" indent="-457200">
              <a:lnSpc>
                <a:spcPct val="80000"/>
              </a:lnSpc>
              <a:buNone/>
            </a:pPr>
            <a:r>
              <a:rPr lang="en-US" sz="1600" dirty="0">
                <a:latin typeface="Courier New" pitchFamily="49" charset="0"/>
                <a:cs typeface="Courier New" pitchFamily="49" charset="0"/>
              </a:rPr>
              <a:t>    Compute y=</a:t>
            </a:r>
            <a:r>
              <a:rPr lang="en-US" sz="1600" dirty="0" err="1">
                <a:latin typeface="Courier New" pitchFamily="49" charset="0"/>
                <a:cs typeface="Courier New" pitchFamily="49" charset="0"/>
              </a:rPr>
              <a:t>a</a:t>
            </a:r>
            <a:r>
              <a:rPr lang="en-US" sz="1600" baseline="30000" dirty="0" err="1">
                <a:latin typeface="Courier New" pitchFamily="49" charset="0"/>
                <a:cs typeface="Courier New" pitchFamily="49" charset="0"/>
              </a:rPr>
              <a:t>r</a:t>
            </a:r>
            <a:r>
              <a:rPr lang="en-US" sz="1600" dirty="0">
                <a:latin typeface="Courier New" pitchFamily="49" charset="0"/>
                <a:cs typeface="Courier New" pitchFamily="49" charset="0"/>
              </a:rPr>
              <a:t> (mod n)</a:t>
            </a:r>
          </a:p>
          <a:p>
            <a:pPr marL="1371600" lvl="2" indent="-457200">
              <a:lnSpc>
                <a:spcPct val="80000"/>
              </a:lnSpc>
              <a:buNone/>
            </a:pPr>
            <a:r>
              <a:rPr lang="en-US" sz="1600" dirty="0">
                <a:latin typeface="Courier New" pitchFamily="49" charset="0"/>
                <a:cs typeface="Courier New" pitchFamily="49" charset="0"/>
              </a:rPr>
              <a:t>    If y</a:t>
            </a:r>
            <a:r>
              <a:rPr lang="en-US" sz="1600" dirty="0">
                <a:latin typeface="Math1Mono"/>
                <a:cs typeface="Courier New" pitchFamily="49" charset="0"/>
              </a:rPr>
              <a:t>&gt;=</a:t>
            </a:r>
            <a:r>
              <a:rPr lang="en-US" sz="1600" dirty="0">
                <a:latin typeface="Courier New" pitchFamily="49" charset="0"/>
                <a:cs typeface="Courier New" pitchFamily="49" charset="0"/>
              </a:rPr>
              <a:t>1 and y</a:t>
            </a:r>
            <a:r>
              <a:rPr lang="en-US" sz="1600" dirty="0">
                <a:latin typeface="Math1Mono"/>
                <a:cs typeface="Courier New" pitchFamily="49" charset="0"/>
              </a:rPr>
              <a:t>&gt;=</a:t>
            </a:r>
            <a:r>
              <a:rPr lang="en-US" sz="1600" dirty="0">
                <a:latin typeface="Courier New" pitchFamily="49" charset="0"/>
                <a:cs typeface="Courier New" pitchFamily="49" charset="0"/>
              </a:rPr>
              <a:t>n-1) {</a:t>
            </a:r>
          </a:p>
          <a:p>
            <a:pPr marL="1752600" lvl="3" indent="-381000">
              <a:lnSpc>
                <a:spcPct val="80000"/>
              </a:lnSpc>
              <a:buFontTx/>
              <a:buNone/>
            </a:pPr>
            <a:r>
              <a:rPr lang="en-US" sz="1600" dirty="0">
                <a:latin typeface="Courier New" pitchFamily="49" charset="0"/>
                <a:cs typeface="Courier New" pitchFamily="49" charset="0"/>
              </a:rPr>
              <a:t>   j=1</a:t>
            </a:r>
          </a:p>
          <a:p>
            <a:pPr marL="1752600" lvl="3" indent="-381000">
              <a:lnSpc>
                <a:spcPct val="80000"/>
              </a:lnSpc>
              <a:buFontTx/>
              <a:buNone/>
            </a:pPr>
            <a:r>
              <a:rPr lang="en-US" sz="1600" dirty="0">
                <a:latin typeface="Courier New" pitchFamily="49" charset="0"/>
                <a:cs typeface="Courier New" pitchFamily="49" charset="0"/>
              </a:rPr>
              <a:t>   while(j </a:t>
            </a:r>
            <a:r>
              <a:rPr lang="en-US" sz="1600" dirty="0">
                <a:latin typeface="Math1Mono"/>
              </a:rPr>
              <a:t>&lt;=</a:t>
            </a:r>
            <a:r>
              <a:rPr lang="en-US" sz="1600" dirty="0">
                <a:latin typeface="Courier New" pitchFamily="49" charset="0"/>
                <a:cs typeface="Courier New" pitchFamily="49" charset="0"/>
              </a:rPr>
              <a:t>(s-1), 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  y= y</a:t>
            </a:r>
            <a:r>
              <a:rPr lang="en-US" sz="1600" baseline="30000" dirty="0">
                <a:latin typeface="Courier New" pitchFamily="49" charset="0"/>
                <a:cs typeface="Courier New" pitchFamily="49" charset="0"/>
              </a:rPr>
              <a:t>2</a:t>
            </a:r>
            <a:r>
              <a:rPr lang="en-US" sz="1600" dirty="0">
                <a:latin typeface="Courier New" pitchFamily="49" charset="0"/>
                <a:cs typeface="Courier New" pitchFamily="49" charset="0"/>
              </a:rPr>
              <a:t> (mod n)</a:t>
            </a:r>
          </a:p>
          <a:p>
            <a:pPr marL="2209800" lvl="4" indent="-381000">
              <a:lnSpc>
                <a:spcPct val="80000"/>
              </a:lnSpc>
              <a:buFontTx/>
              <a:buNone/>
            </a:pPr>
            <a:r>
              <a:rPr lang="en-US" sz="1600" dirty="0">
                <a:latin typeface="Courier New" pitchFamily="49" charset="0"/>
                <a:cs typeface="Courier New" pitchFamily="49" charset="0"/>
              </a:rPr>
              <a:t>  if (y=1)</a:t>
            </a:r>
          </a:p>
          <a:p>
            <a:pPr marL="2209800" lvl="4" indent="-381000">
              <a:lnSpc>
                <a:spcPct val="80000"/>
              </a:lnSpc>
              <a:buFontTx/>
              <a:buNone/>
            </a:pPr>
            <a:r>
              <a:rPr lang="en-US" sz="1600" dirty="0">
                <a:latin typeface="Courier New" pitchFamily="49" charset="0"/>
                <a:cs typeface="Courier New" pitchFamily="49" charset="0"/>
              </a:rPr>
              <a:t>	 return(“no”)</a:t>
            </a:r>
          </a:p>
          <a:p>
            <a:pPr marL="2209800" lvl="4" indent="-381000">
              <a:lnSpc>
                <a:spcPct val="80000"/>
              </a:lnSpc>
              <a:buFontTx/>
              <a:buNone/>
            </a:pPr>
            <a:r>
              <a:rPr lang="en-US" sz="1600" dirty="0">
                <a:latin typeface="Courier New" pitchFamily="49" charset="0"/>
                <a:cs typeface="Courier New" pitchFamily="49" charset="0"/>
              </a:rPr>
              <a:t>  j= j+1</a:t>
            </a:r>
          </a:p>
          <a:p>
            <a:pPr marL="2209800" lvl="4" indent="-381000">
              <a:lnSpc>
                <a:spcPct val="80000"/>
              </a:lnSpc>
              <a:buFontTx/>
              <a:buNone/>
            </a:pPr>
            <a:r>
              <a:rPr lang="en-US" sz="1600" dirty="0">
                <a:latin typeface="Courier New" pitchFamily="49" charset="0"/>
                <a:cs typeface="Courier New" pitchFamily="49" charset="0"/>
              </a:rPr>
              <a:t>}</a:t>
            </a:r>
          </a:p>
          <a:p>
            <a:pPr marL="1371600" lvl="2" indent="-457200">
              <a:lnSpc>
                <a:spcPct val="80000"/>
              </a:lnSpc>
              <a:buNone/>
            </a:pPr>
            <a:r>
              <a:rPr lang="en-US" sz="1600" dirty="0">
                <a:latin typeface="Courier New" pitchFamily="49" charset="0"/>
                <a:cs typeface="Courier New" pitchFamily="49" charset="0"/>
              </a:rPr>
              <a:t>      if(y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return(“no”)</a:t>
            </a:r>
          </a:p>
          <a:p>
            <a:pPr marL="1752600" lvl="3" indent="-381000">
              <a:lnSpc>
                <a:spcPct val="80000"/>
              </a:lnSpc>
              <a:buFontTx/>
              <a:buNone/>
            </a:pPr>
            <a:r>
              <a:rPr lang="en-US" sz="1600" dirty="0">
                <a:latin typeface="Courier New" pitchFamily="49" charset="0"/>
                <a:cs typeface="Courier New" pitchFamily="49" charset="0"/>
              </a:rPr>
              <a:t>return(“yes”)</a:t>
            </a:r>
          </a:p>
          <a:p>
            <a:pPr marL="1752600" lvl="3" indent="-381000">
              <a:lnSpc>
                <a:spcPct val="80000"/>
              </a:lnSpc>
              <a:buFontTx/>
              <a:buNone/>
            </a:pPr>
            <a:r>
              <a:rPr lang="en-US" sz="1600" dirty="0">
                <a:latin typeface="Courier New" pitchFamily="49" charset="0"/>
                <a:cs typeface="Courier New" pitchFamily="49" charset="0"/>
              </a:rPr>
              <a:t>}</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54</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Primality Testing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905000"/>
                <a:ext cx="7848600" cy="3581400"/>
              </a:xfrm>
            </p:spPr>
            <p:txBody>
              <a:bodyPr/>
              <a:lstStyle/>
              <a:p>
                <a:pPr>
                  <a:lnSpc>
                    <a:spcPct val="90000"/>
                  </a:lnSpc>
                </a:pPr>
                <a:r>
                  <a:rPr lang="en-US" sz="2400" dirty="0">
                    <a:latin typeface="Calibri" panose="020F0502020204030204" pitchFamily="34" charset="0"/>
                    <a:cs typeface="Calibri" panose="020F0502020204030204" pitchFamily="34" charset="0"/>
                  </a:rPr>
                  <a:t>From Trappe and Washington.  n=561.</a:t>
                </a:r>
              </a:p>
              <a:p>
                <a:pPr>
                  <a:lnSpc>
                    <a:spcPct val="90000"/>
                  </a:lnSpc>
                </a:pP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−1=560=24∙5∙7</m:t>
                    </m:r>
                  </m:oMath>
                </a14:m>
                <a:r>
                  <a:rPr lang="en-US" sz="2400" dirty="0">
                    <a:latin typeface="Calibri" panose="020F0502020204030204" pitchFamily="34" charset="0"/>
                    <a:cs typeface="Calibri" panose="020F0502020204030204" pitchFamily="34" charset="0"/>
                  </a:rPr>
                  <a:t>.  Pick a=2.</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2</a:t>
                </a:r>
                <a:r>
                  <a:rPr lang="en-US" sz="2400" baseline="30000" dirty="0">
                    <a:latin typeface="Calibri" panose="020F0502020204030204" pitchFamily="34" charset="0"/>
                    <a:cs typeface="Calibri" panose="020F0502020204030204" pitchFamily="34" charset="0"/>
                  </a:rPr>
                  <a:t>35</a:t>
                </a:r>
                <a:r>
                  <a:rPr lang="en-US" sz="2400" dirty="0">
                    <a:latin typeface="Calibri" panose="020F0502020204030204" pitchFamily="34" charset="0"/>
                    <a:cs typeface="Calibri" panose="020F0502020204030204" pitchFamily="34" charset="0"/>
                  </a:rPr>
                  <a:t>= 263 (mod n)</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b</a:t>
                </a:r>
                <a:r>
                  <a:rPr lang="en-US" sz="2400" baseline="-25000" dirty="0">
                    <a:latin typeface="Calibri" panose="020F0502020204030204" pitchFamily="34" charset="0"/>
                    <a:cs typeface="Calibri" panose="020F0502020204030204" pitchFamily="34" charset="0"/>
                  </a:rPr>
                  <a:t>0</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166 (mod n)</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b</a:t>
                </a:r>
                <a:r>
                  <a:rPr lang="en-US" sz="2400" baseline="-25000" dirty="0">
                    <a:latin typeface="Calibri" panose="020F0502020204030204" pitchFamily="34" charset="0"/>
                    <a:cs typeface="Calibri" panose="020F0502020204030204" pitchFamily="34" charset="0"/>
                  </a:rPr>
                  <a:t>1</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67 (mod n)</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b</a:t>
                </a:r>
                <a:r>
                  <a:rPr lang="en-US" sz="2400" baseline="-25000" dirty="0">
                    <a:latin typeface="Calibri" panose="020F0502020204030204" pitchFamily="34" charset="0"/>
                    <a:cs typeface="Calibri" panose="020F0502020204030204" pitchFamily="34" charset="0"/>
                  </a:rPr>
                  <a:t>2</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 (mod n)</a:t>
                </a:r>
              </a:p>
              <a:p>
                <a:pPr lvl="1">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561 is composite.  In fact, (b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-1, 561)=33.</a:t>
                </a:r>
              </a:p>
              <a:p>
                <a:pPr lvl="1">
                  <a:lnSpc>
                    <a:spcPct val="90000"/>
                  </a:lnSpc>
                </a:pPr>
                <a:endParaRPr lang="en-US" sz="2400" dirty="0"/>
              </a:p>
              <a:p>
                <a:pPr lvl="1">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905000"/>
                <a:ext cx="7848600" cy="3581400"/>
              </a:xfrm>
              <a:blipFill>
                <a:blip r:embed="rId3"/>
                <a:stretch>
                  <a:fillRect l="-1292" t="-2473"/>
                </a:stretch>
              </a:blipFill>
            </p:spPr>
            <p:txBody>
              <a:bodyPr/>
              <a:lstStyle/>
              <a:p>
                <a:r>
                  <a:rPr 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6"/>
          <p:cNvSpPr>
            <a:spLocks noGrp="1"/>
          </p:cNvSpPr>
          <p:nvPr>
            <p:ph type="sldNum" sz="quarter" idx="12"/>
          </p:nvPr>
        </p:nvSpPr>
        <p:spPr>
          <a:noFill/>
        </p:spPr>
        <p:txBody>
          <a:bodyPr/>
          <a:lstStyle/>
          <a:p>
            <a:fld id="{7C68FF20-6468-4A83-A7C6-B71A896DFE8E}" type="slidenum">
              <a:rPr lang="en-US" smtClean="0"/>
              <a:pPr/>
              <a:t>55</a:t>
            </a:fld>
            <a:endParaRPr lang="en-US"/>
          </a:p>
        </p:txBody>
      </p:sp>
      <p:sp>
        <p:nvSpPr>
          <p:cNvPr id="53252" name="Rectangle 2"/>
          <p:cNvSpPr>
            <a:spLocks noGrp="1" noChangeArrowheads="1"/>
          </p:cNvSpPr>
          <p:nvPr>
            <p:ph type="title"/>
          </p:nvPr>
        </p:nvSpPr>
        <p:spPr>
          <a:xfrm>
            <a:off x="685800" y="152400"/>
            <a:ext cx="7772400" cy="914400"/>
          </a:xfrm>
        </p:spPr>
        <p:txBody>
          <a:bodyPr/>
          <a:lstStyle/>
          <a:p>
            <a:r>
              <a:rPr lang="en-US" sz="3600" dirty="0"/>
              <a:t>RSA Public-Key Cryptosystem</a:t>
            </a:r>
          </a:p>
        </p:txBody>
      </p:sp>
      <mc:AlternateContent xmlns:mc="http://schemas.openxmlformats.org/markup-compatibility/2006" xmlns:a14="http://schemas.microsoft.com/office/drawing/2010/main">
        <mc:Choice Requires="a14">
          <p:sp>
            <p:nvSpPr>
              <p:cNvPr id="53253" name="Rectangle 3"/>
              <p:cNvSpPr>
                <a:spLocks noGrp="1" noChangeArrowheads="1"/>
              </p:cNvSpPr>
              <p:nvPr>
                <p:ph type="body" sz="half" idx="1"/>
              </p:nvPr>
            </p:nvSpPr>
            <p:spPr>
              <a:xfrm>
                <a:off x="381000" y="1524000"/>
                <a:ext cx="3962400" cy="3048000"/>
              </a:xfrm>
            </p:spPr>
            <p:txBody>
              <a:bodyPr/>
              <a:lstStyle/>
              <a:p>
                <a:pPr algn="ctr">
                  <a:buFontTx/>
                  <a:buNone/>
                </a:pPr>
                <a:r>
                  <a:rPr lang="en-US" sz="2000" u="sng" dirty="0">
                    <a:latin typeface="Calibri" panose="020F0502020204030204" pitchFamily="34" charset="0"/>
                    <a:cs typeface="Calibri" panose="020F0502020204030204" pitchFamily="34" charset="0"/>
                  </a:rPr>
                  <a:t>Alice (Private Keyholder)</a:t>
                </a:r>
              </a:p>
              <a:p>
                <a:pPr algn="ctr">
                  <a:buFontTx/>
                  <a:buNone/>
                </a:pPr>
                <a:endParaRPr lang="en-US" sz="2000" u="sng"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Select two large random primes p and q.</a:t>
                </a:r>
              </a:p>
              <a:p>
                <a:r>
                  <a:rPr lang="en-US" sz="2000" dirty="0">
                    <a:latin typeface="Calibri" panose="020F0502020204030204" pitchFamily="34" charset="0"/>
                    <a:cs typeface="Calibri" panose="020F0502020204030204" pitchFamily="34" charset="0"/>
                  </a:rPr>
                  <a:t>Publish the product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Use knowledge of p and q to compute Y.</a:t>
                </a:r>
              </a:p>
            </p:txBody>
          </p:sp>
        </mc:Choice>
        <mc:Fallback xmlns="">
          <p:sp>
            <p:nvSpPr>
              <p:cNvPr id="53253" name="Rectangle 3"/>
              <p:cNvSpPr>
                <a:spLocks noGrp="1" noRot="1" noChangeAspect="1" noMove="1" noResize="1" noEditPoints="1" noAdjustHandles="1" noChangeArrowheads="1" noChangeShapeType="1" noTextEdit="1"/>
              </p:cNvSpPr>
              <p:nvPr>
                <p:ph type="body" sz="half" idx="1"/>
              </p:nvPr>
            </p:nvSpPr>
            <p:spPr>
              <a:xfrm>
                <a:off x="381000" y="1524000"/>
                <a:ext cx="3962400" cy="3048000"/>
              </a:xfrm>
              <a:blipFill>
                <a:blip r:embed="rId2"/>
                <a:stretch>
                  <a:fillRect l="-1917" t="-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254" name="Rectangle 4"/>
              <p:cNvSpPr>
                <a:spLocks noGrp="1" noChangeArrowheads="1"/>
              </p:cNvSpPr>
              <p:nvPr>
                <p:ph type="body" sz="half" idx="2"/>
              </p:nvPr>
            </p:nvSpPr>
            <p:spPr>
              <a:xfrm>
                <a:off x="4724400" y="1524000"/>
                <a:ext cx="4343400" cy="4114800"/>
              </a:xfrm>
            </p:spPr>
            <p:txBody>
              <a:bodyPr/>
              <a:lstStyle/>
              <a:p>
                <a:pPr algn="ctr">
                  <a:buFontTx/>
                  <a:buNone/>
                </a:pPr>
                <a:r>
                  <a:rPr lang="en-US" sz="2000" u="sng" dirty="0">
                    <a:latin typeface="Calibri" panose="020F0502020204030204" pitchFamily="34" charset="0"/>
                    <a:cs typeface="Calibri" panose="020F0502020204030204" pitchFamily="34" charset="0"/>
                  </a:rPr>
                  <a:t>Anyone (Public Key Holder)</a:t>
                </a:r>
              </a:p>
              <a:p>
                <a:pPr algn="ctr">
                  <a:buFontTx/>
                  <a:buNone/>
                </a:pP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To send message Y to Alice,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𝑍</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𝑌𝑋</m:t>
                    </m:r>
                    <m:r>
                      <a:rPr lang="en-US" sz="2000" i="1" dirty="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Send Z and X to Alice.</a:t>
                </a:r>
              </a:p>
            </p:txBody>
          </p:sp>
        </mc:Choice>
        <mc:Fallback xmlns="">
          <p:sp>
            <p:nvSpPr>
              <p:cNvPr id="53254" name="Rectangle 4"/>
              <p:cNvSpPr>
                <a:spLocks noGrp="1" noRot="1" noChangeAspect="1" noMove="1" noResize="1" noEditPoints="1" noAdjustHandles="1" noChangeArrowheads="1" noChangeShapeType="1" noTextEdit="1"/>
              </p:cNvSpPr>
              <p:nvPr>
                <p:ph type="body" sz="half" idx="2"/>
              </p:nvPr>
            </p:nvSpPr>
            <p:spPr>
              <a:xfrm>
                <a:off x="4724400" y="1524000"/>
                <a:ext cx="4343400" cy="4114800"/>
              </a:xfrm>
              <a:blipFill>
                <a:blip r:embed="rId3"/>
                <a:stretch>
                  <a:fillRect l="-1458" t="-923"/>
                </a:stretch>
              </a:blipFill>
            </p:spPr>
            <p:txBody>
              <a:bodyPr/>
              <a:lstStyle/>
              <a:p>
                <a:r>
                  <a:rPr lang="en-US">
                    <a:noFill/>
                  </a:rPr>
                  <a:t> </a:t>
                </a:r>
              </a:p>
            </p:txBody>
          </p:sp>
        </mc:Fallback>
      </mc:AlternateContent>
      <p:sp>
        <p:nvSpPr>
          <p:cNvPr id="53255" name="Text Box 5"/>
          <p:cNvSpPr txBox="1">
            <a:spLocks noChangeArrowheads="1"/>
          </p:cNvSpPr>
          <p:nvPr/>
        </p:nvSpPr>
        <p:spPr bwMode="auto">
          <a:xfrm>
            <a:off x="400050" y="4891088"/>
            <a:ext cx="7767638" cy="701675"/>
          </a:xfrm>
          <a:prstGeom prst="rect">
            <a:avLst/>
          </a:prstGeom>
          <a:noFill/>
          <a:ln w="12700" cap="sq" algn="ctr">
            <a:noFill/>
            <a:miter lim="800000"/>
            <a:headEnd/>
            <a:tailEnd/>
          </a:ln>
        </p:spPr>
        <p:txBody>
          <a:bodyPr>
            <a:spAutoFit/>
          </a:bodyPr>
          <a:lstStyle/>
          <a:p>
            <a:pPr>
              <a:spcBef>
                <a:spcPct val="0"/>
              </a:spcBef>
            </a:pPr>
            <a:r>
              <a:rPr kumimoji="0" lang="en-US" sz="2000" dirty="0" err="1">
                <a:latin typeface="Calibri" panose="020F0502020204030204" pitchFamily="34" charset="0"/>
                <a:cs typeface="Calibri" panose="020F0502020204030204" pitchFamily="34" charset="0"/>
              </a:rPr>
              <a:t>Rivest</a:t>
            </a:r>
            <a:r>
              <a:rPr kumimoji="0" lang="en-US" sz="2000" dirty="0">
                <a:latin typeface="Calibri" panose="020F0502020204030204" pitchFamily="34" charset="0"/>
                <a:cs typeface="Calibri" panose="020F0502020204030204" pitchFamily="34" charset="0"/>
              </a:rPr>
              <a:t>, Shamir and </a:t>
            </a:r>
            <a:r>
              <a:rPr kumimoji="0" lang="en-US" sz="2000" dirty="0" err="1">
                <a:latin typeface="Calibri" panose="020F0502020204030204" pitchFamily="34" charset="0"/>
                <a:cs typeface="Calibri" panose="020F0502020204030204" pitchFamily="34" charset="0"/>
              </a:rPr>
              <a:t>Adleman</a:t>
            </a:r>
            <a:r>
              <a:rPr kumimoji="0" lang="en-US" sz="2000" dirty="0">
                <a:latin typeface="Calibri" panose="020F0502020204030204" pitchFamily="34" charset="0"/>
                <a:cs typeface="Calibri" panose="020F0502020204030204" pitchFamily="34" charset="0"/>
              </a:rPr>
              <a:t>, “On Digital Signatures and Public Key Cryptosystems.”  CACM, 2/78.</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5"/>
          <p:cNvSpPr>
            <a:spLocks noGrp="1"/>
          </p:cNvSpPr>
          <p:nvPr>
            <p:ph type="sldNum" sz="quarter" idx="12"/>
          </p:nvPr>
        </p:nvSpPr>
        <p:spPr>
          <a:noFill/>
        </p:spPr>
        <p:txBody>
          <a:bodyPr/>
          <a:lstStyle/>
          <a:p>
            <a:fld id="{6B088235-73BA-42E8-BDDD-0581744AC2B6}" type="slidenum">
              <a:rPr lang="en-US" smtClean="0"/>
              <a:pPr/>
              <a:t>56</a:t>
            </a:fld>
            <a:endParaRPr lang="en-US"/>
          </a:p>
        </p:txBody>
      </p:sp>
      <p:sp>
        <p:nvSpPr>
          <p:cNvPr id="54276" name="Rectangle 2"/>
          <p:cNvSpPr>
            <a:spLocks noGrp="1" noChangeArrowheads="1"/>
          </p:cNvSpPr>
          <p:nvPr>
            <p:ph type="title"/>
          </p:nvPr>
        </p:nvSpPr>
        <p:spPr>
          <a:xfrm>
            <a:off x="838200" y="0"/>
            <a:ext cx="7772400" cy="838200"/>
          </a:xfrm>
        </p:spPr>
        <p:txBody>
          <a:bodyPr/>
          <a:lstStyle/>
          <a:p>
            <a:r>
              <a:rPr lang="en-US" sz="3600"/>
              <a:t>RSA Details</a:t>
            </a:r>
          </a:p>
        </p:txBody>
      </p:sp>
      <mc:AlternateContent xmlns:mc="http://schemas.openxmlformats.org/markup-compatibility/2006" xmlns:a14="http://schemas.microsoft.com/office/drawing/2010/main">
        <mc:Choice Requires="a14">
          <p:sp>
            <p:nvSpPr>
              <p:cNvPr id="54277" name="Rectangle 3"/>
              <p:cNvSpPr>
                <a:spLocks noGrp="1" noChangeArrowheads="1"/>
              </p:cNvSpPr>
              <p:nvPr>
                <p:ph type="body" idx="1"/>
              </p:nvPr>
            </p:nvSpPr>
            <p:spPr>
              <a:xfrm>
                <a:off x="685800" y="1981200"/>
                <a:ext cx="8077200" cy="2895600"/>
              </a:xfrm>
            </p:spPr>
            <p:txBody>
              <a:bodyPr/>
              <a:lstStyle/>
              <a:p>
                <a:r>
                  <a:rPr lang="en-US" sz="2400" dirty="0">
                    <a:latin typeface="Calibri" panose="020F0502020204030204" pitchFamily="34" charset="0"/>
                    <a:cs typeface="Calibri" panose="020F0502020204030204" pitchFamily="34" charset="0"/>
                  </a:rPr>
                  <a:t>Encryption: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𝑌𝑒</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r>
                  <a:rPr lang="en-US" sz="2400" dirty="0">
                    <a:latin typeface="Calibri" panose="020F0502020204030204" pitchFamily="34" charset="0"/>
                    <a:cs typeface="Calibri" panose="020F0502020204030204" pitchFamily="34" charset="0"/>
                  </a:rPr>
                  <a:t>Decryption: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pPr lvl="1"/>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𝑌𝑒</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r>
                  <a:rPr lang="en-US" sz="2400" dirty="0">
                    <a:solidFill>
                      <a:schemeClr val="tx2"/>
                    </a:solidFill>
                    <a:latin typeface="Calibri" panose="020F0502020204030204" pitchFamily="34" charset="0"/>
                    <a:cs typeface="Calibri" panose="020F0502020204030204" pitchFamily="34" charset="0"/>
                  </a:rPr>
                  <a:t>Speedup: Compute mod p and mod q then assemble using CRT</a:t>
                </a:r>
              </a:p>
              <a:p>
                <a:r>
                  <a:rPr lang="en-US" sz="2400" dirty="0">
                    <a:solidFill>
                      <a:schemeClr val="tx2"/>
                    </a:solidFill>
                    <a:latin typeface="Calibri" panose="020F0502020204030204" pitchFamily="34" charset="0"/>
                    <a:cs typeface="Calibri" panose="020F0502020204030204" pitchFamily="34" charset="0"/>
                  </a:rPr>
                  <a:t>Remember (</a:t>
                </a:r>
                <a:r>
                  <a:rPr lang="en-US" sz="2400" dirty="0" err="1">
                    <a:solidFill>
                      <a:schemeClr val="tx2"/>
                    </a:solidFill>
                    <a:latin typeface="Calibri" panose="020F0502020204030204" pitchFamily="34" charset="0"/>
                    <a:cs typeface="Calibri" panose="020F0502020204030204" pitchFamily="34" charset="0"/>
                  </a:rPr>
                  <a:t>p,q</a:t>
                </a:r>
                <a:r>
                  <a:rPr lang="en-US" sz="2400" dirty="0">
                    <a:solidFill>
                      <a:schemeClr val="tx2"/>
                    </a:solidFill>
                    <a:latin typeface="Calibri" panose="020F0502020204030204" pitchFamily="34" charset="0"/>
                    <a:cs typeface="Calibri" panose="020F0502020204030204" pitchFamily="34" charset="0"/>
                  </a:rPr>
                  <a:t>)= 1 </a:t>
                </a:r>
                <a:r>
                  <a:rPr lang="en-US" sz="2400" dirty="0">
                    <a:solidFill>
                      <a:schemeClr val="tx2"/>
                    </a:solidFill>
                    <a:latin typeface="Calibri" panose="020F0502020204030204" pitchFamily="34" charset="0"/>
                    <a:cs typeface="Calibri" panose="020F0502020204030204" pitchFamily="34" charset="0"/>
                    <a:sym typeface="Wingdings" pitchFamily="2" charset="2"/>
                  </a:rPr>
                  <a:t> there are </a:t>
                </a:r>
                <a14:m>
                  <m:oMath xmlns:m="http://schemas.openxmlformats.org/officeDocument/2006/math">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 </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𝑝</m:t>
                    </m:r>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𝑞</m:t>
                    </m:r>
                    <m:r>
                      <a:rPr lang="en-US" sz="2400" b="0" i="1" smtClean="0">
                        <a:solidFill>
                          <a:schemeClr val="tx2"/>
                        </a:solidFill>
                        <a:latin typeface="Cambria Math" panose="02040503050406030204" pitchFamily="18" charset="0"/>
                        <a:sym typeface="Wingdings" pitchFamily="2" charset="2"/>
                      </a:rPr>
                      <m:t>=1</m:t>
                    </m:r>
                  </m:oMath>
                </a14:m>
                <a:endParaRPr lang="en-US" sz="2400" dirty="0">
                  <a:solidFill>
                    <a:schemeClr val="tx2"/>
                  </a:solidFill>
                  <a:latin typeface="Calibri" panose="020F0502020204030204" pitchFamily="34" charset="0"/>
                  <a:cs typeface="Calibri" panose="020F0502020204030204" pitchFamily="34" charset="0"/>
                  <a:sym typeface="Wingdings" pitchFamily="2" charset="2"/>
                </a:endParaRPr>
              </a:p>
              <a:p>
                <a:r>
                  <a:rPr lang="en-US" sz="2400" dirty="0">
                    <a:solidFill>
                      <a:schemeClr val="tx2"/>
                    </a:solidFill>
                    <a:latin typeface="Calibri" panose="020F0502020204030204" pitchFamily="34" charset="0"/>
                    <a:cs typeface="Calibri" panose="020F0502020204030204" pitchFamily="34" charset="0"/>
                    <a:sym typeface="Wingdings" pitchFamily="2" charset="2"/>
                  </a:rPr>
                  <a:t>Saves roughly factor of 4 in time</a:t>
                </a:r>
                <a:endParaRPr lang="en-US" sz="2400" dirty="0">
                  <a:solidFill>
                    <a:schemeClr val="tx2"/>
                  </a:solidFill>
                  <a:latin typeface="Calibri" panose="020F0502020204030204" pitchFamily="34" charset="0"/>
                  <a:cs typeface="Calibri" panose="020F0502020204030204" pitchFamily="34" charset="0"/>
                </a:endParaRPr>
              </a:p>
              <a:p>
                <a:pPr>
                  <a:buFontTx/>
                  <a:buNone/>
                </a:pPr>
                <a:endParaRPr lang="en-US" sz="2400" dirty="0">
                  <a:solidFill>
                    <a:schemeClr val="accent2"/>
                  </a:solidFill>
                </a:endParaRPr>
              </a:p>
            </p:txBody>
          </p:sp>
        </mc:Choice>
        <mc:Fallback xmlns="">
          <p:sp>
            <p:nvSpPr>
              <p:cNvPr id="54277" name="Rectangle 3"/>
              <p:cNvSpPr>
                <a:spLocks noGrp="1" noRot="1" noChangeAspect="1" noMove="1" noResize="1" noEditPoints="1" noAdjustHandles="1" noChangeArrowheads="1" noChangeShapeType="1" noTextEdit="1"/>
              </p:cNvSpPr>
              <p:nvPr>
                <p:ph type="body" idx="1"/>
              </p:nvPr>
            </p:nvSpPr>
            <p:spPr>
              <a:xfrm>
                <a:off x="685800" y="1981200"/>
                <a:ext cx="8077200" cy="2895600"/>
              </a:xfrm>
              <a:blipFill>
                <a:blip r:embed="rId2"/>
                <a:stretch>
                  <a:fillRect l="-1256" t="-1754" b="-9211"/>
                </a:stretch>
              </a:blipFill>
            </p:spPr>
            <p:txBody>
              <a:bodyPr/>
              <a:lstStyle/>
              <a:p>
                <a:r>
                  <a:rPr lang="en-US">
                    <a:noFill/>
                  </a:rPr>
                  <a:t> </a:t>
                </a:r>
              </a:p>
            </p:txBody>
          </p:sp>
        </mc:Fallback>
      </mc:AlternateContent>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a:t>RSA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28600" y="1524000"/>
                <a:ext cx="8686800" cy="44958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=691,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=797</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=550727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690∙796= 23∙3∙5∙23∙199</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Need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𝑒</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pick e=7.</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 7</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78463 + (−1)</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so d= 78463.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78463= 2</a:t>
                </a:r>
                <a:r>
                  <a:rPr lang="en-US" sz="2000" baseline="30000" dirty="0">
                    <a:latin typeface="Calibri" panose="020F0502020204030204" pitchFamily="34" charset="0"/>
                    <a:cs typeface="Calibri" panose="020F0502020204030204" pitchFamily="34" charset="0"/>
                    <a:sym typeface="Symbol" pitchFamily="18" charset="2"/>
                  </a:rPr>
                  <a:t>16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9</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4</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0 </a:t>
                </a:r>
                <a:r>
                  <a:rPr lang="en-US" sz="2000" dirty="0">
                    <a:latin typeface="Calibri" panose="020F0502020204030204" pitchFamily="34" charset="0"/>
                    <a:cs typeface="Calibri" panose="020F0502020204030204" pitchFamily="34" charset="0"/>
                    <a:sym typeface="Symbol" pitchFamily="18" charset="2"/>
                  </a:rPr>
                  <a:t>= 65536+8192+4096+512+64+32+16+8+4+2+1.  Use this in the successive squaring calculation.</a:t>
                </a:r>
              </a:p>
              <a:p>
                <a:pPr>
                  <a:lnSpc>
                    <a:spcPct val="9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Public Key: &lt;n=550727, e=7&gt;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Private Key: &lt;p=691, q=797, d=78463&gt;.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Encrypt 10.  10</a:t>
                </a:r>
                <a:r>
                  <a:rPr lang="en-US" sz="2000" baseline="30000" dirty="0">
                    <a:latin typeface="Calibri" panose="020F0502020204030204" pitchFamily="34" charset="0"/>
                    <a:cs typeface="Calibri" panose="020F0502020204030204" pitchFamily="34" charset="0"/>
                    <a:sym typeface="Symbol" pitchFamily="18" charset="2"/>
                  </a:rPr>
                  <a:t>7</a:t>
                </a:r>
                <a:r>
                  <a:rPr lang="en-US" sz="2000" dirty="0">
                    <a:latin typeface="Calibri" panose="020F0502020204030204" pitchFamily="34" charset="0"/>
                    <a:cs typeface="Calibri" panose="020F0502020204030204" pitchFamily="34" charset="0"/>
                    <a:sym typeface="Symbol" pitchFamily="18" charset="2"/>
                  </a:rPr>
                  <a:t> (mod n)= 86914.</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Decrypt: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(86914)</m:t>
                    </m:r>
                    <m:r>
                      <a:rPr lang="en-US" sz="2000" i="1" baseline="30000" dirty="0">
                        <a:latin typeface="Cambria Math" panose="02040503050406030204" pitchFamily="18" charset="0"/>
                        <a:cs typeface="Calibri" panose="020F0502020204030204" pitchFamily="34" charset="0"/>
                        <a:sym typeface="Symbol" pitchFamily="18" charset="2"/>
                      </a:rPr>
                      <m:t>78463 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)=10</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Successive squares: 86914, 271864, 268188, 407871, 97024, 79965, 460755, 375388,444736, 362735, 289747, 500129, 378508,532103, 446093, 371923, 66612.</a:t>
                </a:r>
                <a:endParaRPr lang="en-US" sz="2000" dirty="0">
                  <a:latin typeface="Calibri" panose="020F0502020204030204" pitchFamily="34" charset="0"/>
                  <a:cs typeface="Calibri" panose="020F0502020204030204" pitchFamily="34" charset="0"/>
                </a:endParaRPr>
              </a:p>
              <a:p>
                <a:pPr>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28600" y="1524000"/>
                <a:ext cx="8686800" cy="4495800"/>
              </a:xfrm>
              <a:blipFill>
                <a:blip r:embed="rId3"/>
                <a:stretch>
                  <a:fillRect l="-876" t="-1690" b="-1127"/>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Slide Number Placeholder 5"/>
          <p:cNvSpPr>
            <a:spLocks noGrp="1"/>
          </p:cNvSpPr>
          <p:nvPr>
            <p:ph type="sldNum" sz="quarter" idx="12"/>
          </p:nvPr>
        </p:nvSpPr>
        <p:spPr>
          <a:noFill/>
        </p:spPr>
        <p:txBody>
          <a:bodyPr/>
          <a:lstStyle/>
          <a:p>
            <a:fld id="{5E7FD56C-E58F-44F5-9BDC-D730972037B6}" type="slidenum">
              <a:rPr lang="en-US" smtClean="0"/>
              <a:pPr/>
              <a:t>58</a:t>
            </a:fld>
            <a:endParaRPr lang="en-US"/>
          </a:p>
        </p:txBody>
      </p:sp>
      <p:sp>
        <p:nvSpPr>
          <p:cNvPr id="56324" name="Rectangle 2"/>
          <p:cNvSpPr>
            <a:spLocks noGrp="1" noChangeArrowheads="1"/>
          </p:cNvSpPr>
          <p:nvPr>
            <p:ph type="title"/>
          </p:nvPr>
        </p:nvSpPr>
        <p:spPr>
          <a:xfrm>
            <a:off x="685800" y="0"/>
            <a:ext cx="7772400" cy="1143000"/>
          </a:xfrm>
        </p:spPr>
        <p:txBody>
          <a:bodyPr/>
          <a:lstStyle/>
          <a:p>
            <a:r>
              <a:rPr lang="en-US" sz="3600"/>
              <a:t>RSA Signatures</a:t>
            </a:r>
          </a:p>
        </p:txBody>
      </p:sp>
      <p:sp>
        <p:nvSpPr>
          <p:cNvPr id="56325" name="Rectangle 3"/>
          <p:cNvSpPr>
            <a:spLocks noGrp="1" noChangeArrowheads="1"/>
          </p:cNvSpPr>
          <p:nvPr>
            <p:ph type="body" idx="1"/>
          </p:nvPr>
        </p:nvSpPr>
        <p:spPr>
          <a:xfrm>
            <a:off x="838200" y="2209800"/>
            <a:ext cx="7620000" cy="2971800"/>
          </a:xfrm>
        </p:spPr>
        <p:txBody>
          <a:bodyPr/>
          <a:lstStyle/>
          <a:p>
            <a:pPr>
              <a:buFontTx/>
              <a:buNone/>
            </a:pPr>
            <a:r>
              <a:rPr lang="en-US" sz="2400" dirty="0">
                <a:latin typeface="Calibri" panose="020F0502020204030204" pitchFamily="34" charset="0"/>
                <a:cs typeface="Calibri" panose="020F0502020204030204" pitchFamily="34" charset="0"/>
              </a:rPr>
              <a:t>An additional property</a:t>
            </a:r>
          </a:p>
          <a:p>
            <a:pPr>
              <a:buFontTx/>
              <a:buNone/>
            </a:pPr>
            <a:r>
              <a:rPr lang="en-US" sz="2400" dirty="0">
                <a:latin typeface="Calibri" panose="020F0502020204030204" pitchFamily="34" charset="0"/>
                <a:cs typeface="Calibri" panose="020F0502020204030204" pitchFamily="34" charset="0"/>
              </a:rPr>
              <a:t>	D(E(Y))= </a:t>
            </a:r>
            <a:r>
              <a:rPr lang="en-US" sz="2400" dirty="0" err="1">
                <a:latin typeface="Calibri" panose="020F0502020204030204" pitchFamily="34" charset="0"/>
                <a:cs typeface="Calibri" panose="020F0502020204030204" pitchFamily="34" charset="0"/>
              </a:rPr>
              <a:t>Y</a:t>
            </a:r>
            <a:r>
              <a:rPr lang="en-US" sz="2400" baseline="30000" dirty="0" err="1">
                <a:latin typeface="Calibri" panose="020F0502020204030204" pitchFamily="34" charset="0"/>
                <a:cs typeface="Calibri" panose="020F0502020204030204" pitchFamily="34" charset="0"/>
              </a:rPr>
              <a:t>ed</a:t>
            </a:r>
            <a:r>
              <a:rPr lang="en-US" sz="2400" dirty="0">
                <a:latin typeface="Calibri" panose="020F0502020204030204" pitchFamily="34" charset="0"/>
                <a:cs typeface="Calibri" panose="020F0502020204030204" pitchFamily="34" charset="0"/>
              </a:rPr>
              <a:t> mod n= Y </a:t>
            </a:r>
          </a:p>
          <a:p>
            <a:pPr>
              <a:buFontTx/>
              <a:buNone/>
            </a:pPr>
            <a:r>
              <a:rPr lang="en-US" sz="2400" dirty="0">
                <a:latin typeface="Calibri" panose="020F0502020204030204" pitchFamily="34" charset="0"/>
                <a:cs typeface="Calibri" panose="020F0502020204030204" pitchFamily="34" charset="0"/>
              </a:rPr>
              <a:t>	E(D(Y))= </a:t>
            </a:r>
            <a:r>
              <a:rPr lang="en-US" sz="2400" dirty="0" err="1">
                <a:latin typeface="Calibri" panose="020F0502020204030204" pitchFamily="34" charset="0"/>
                <a:cs typeface="Calibri" panose="020F0502020204030204" pitchFamily="34" charset="0"/>
              </a:rPr>
              <a:t>Y</a:t>
            </a:r>
            <a:r>
              <a:rPr lang="en-US" sz="2400" baseline="30000" dirty="0" err="1">
                <a:latin typeface="Calibri" panose="020F0502020204030204" pitchFamily="34" charset="0"/>
                <a:cs typeface="Calibri" panose="020F0502020204030204" pitchFamily="34" charset="0"/>
              </a:rPr>
              <a:t>de</a:t>
            </a:r>
            <a:r>
              <a:rPr lang="en-US" sz="2400" dirty="0">
                <a:latin typeface="Calibri" panose="020F0502020204030204" pitchFamily="34" charset="0"/>
                <a:cs typeface="Calibri" panose="020F0502020204030204" pitchFamily="34" charset="0"/>
              </a:rPr>
              <a:t> mod n= Y</a:t>
            </a:r>
          </a:p>
          <a:p>
            <a:pPr>
              <a:buFontTx/>
              <a:buNone/>
            </a:pPr>
            <a:r>
              <a:rPr lang="en-US" sz="2400" dirty="0">
                <a:latin typeface="Calibri" panose="020F0502020204030204" pitchFamily="34" charset="0"/>
                <a:cs typeface="Calibri" panose="020F0502020204030204" pitchFamily="34" charset="0"/>
              </a:rPr>
              <a:t>Only Alice (knowing the factorization of n) knows D.  Hence only Alice can compute D(Y)= Y</a:t>
            </a:r>
            <a:r>
              <a:rPr lang="en-US" sz="2400" baseline="30000" dirty="0">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mod n.</a:t>
            </a:r>
          </a:p>
          <a:p>
            <a:pPr>
              <a:buFontTx/>
              <a:buNone/>
            </a:pPr>
            <a:r>
              <a:rPr lang="en-US" sz="2400" dirty="0">
                <a:latin typeface="Calibri" panose="020F0502020204030204" pitchFamily="34" charset="0"/>
                <a:cs typeface="Calibri" panose="020F0502020204030204" pitchFamily="34" charset="0"/>
              </a:rPr>
              <a:t>This D(Y) serves as Alice’s signature on Y.</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Slide Number Placeholder 5"/>
          <p:cNvSpPr>
            <a:spLocks noGrp="1"/>
          </p:cNvSpPr>
          <p:nvPr>
            <p:ph type="sldNum" sz="quarter" idx="12"/>
          </p:nvPr>
        </p:nvSpPr>
        <p:spPr>
          <a:noFill/>
        </p:spPr>
        <p:txBody>
          <a:bodyPr/>
          <a:lstStyle/>
          <a:p>
            <a:fld id="{3225E26D-E38D-4FEA-81E5-172313E1C791}" type="slidenum">
              <a:rPr lang="en-US" smtClean="0"/>
              <a:pPr/>
              <a:t>59</a:t>
            </a:fld>
            <a:endParaRPr lang="en-US"/>
          </a:p>
        </p:txBody>
      </p:sp>
      <p:sp>
        <p:nvSpPr>
          <p:cNvPr id="66564" name="Rectangle 2"/>
          <p:cNvSpPr>
            <a:spLocks noGrp="1" noChangeArrowheads="1"/>
          </p:cNvSpPr>
          <p:nvPr>
            <p:ph type="title"/>
          </p:nvPr>
        </p:nvSpPr>
        <p:spPr>
          <a:xfrm>
            <a:off x="76200" y="141514"/>
            <a:ext cx="9144000" cy="762000"/>
          </a:xfrm>
        </p:spPr>
        <p:txBody>
          <a:bodyPr/>
          <a:lstStyle/>
          <a:p>
            <a:r>
              <a:rPr lang="en-US" sz="3600"/>
              <a:t>Old days: </a:t>
            </a:r>
            <a:r>
              <a:rPr lang="en-US" sz="3600" err="1"/>
              <a:t>p</a:t>
            </a:r>
            <a:r>
              <a:rPr lang="en-US" sz="3600"/>
              <a:t> and </a:t>
            </a:r>
            <a:r>
              <a:rPr lang="en-US" sz="3600" err="1"/>
              <a:t>q</a:t>
            </a:r>
            <a:r>
              <a:rPr lang="en-US" sz="3600"/>
              <a:t> should be “strong primes”</a:t>
            </a:r>
          </a:p>
        </p:txBody>
      </p:sp>
      <p:sp>
        <p:nvSpPr>
          <p:cNvPr id="66565" name="Rectangle 3"/>
          <p:cNvSpPr>
            <a:spLocks noGrp="1" noChangeArrowheads="1"/>
          </p:cNvSpPr>
          <p:nvPr>
            <p:ph type="body" idx="1"/>
          </p:nvPr>
        </p:nvSpPr>
        <p:spPr>
          <a:xfrm>
            <a:off x="495300" y="1465613"/>
            <a:ext cx="8153400" cy="5029200"/>
          </a:xfrm>
        </p:spPr>
        <p:txBody>
          <a:bodyPr/>
          <a:lstStyle/>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p is a “strong prime” if</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p-1 has a large prime factor, r.</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p+1 has a large prime factor, s.</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r-1 has a large prime factor, t.</a:t>
            </a:r>
          </a:p>
          <a:p>
            <a:pPr marL="609600" indent="-609600">
              <a:lnSpc>
                <a:spcPct val="90000"/>
              </a:lnSpc>
              <a:spcBef>
                <a:spcPts val="200"/>
              </a:spcBef>
              <a:buFontTx/>
              <a:buNone/>
            </a:pPr>
            <a:endParaRPr lang="en-US" sz="2000" dirty="0">
              <a:latin typeface="Calibri" panose="020F0502020204030204" pitchFamily="34" charset="0"/>
              <a:cs typeface="Calibri" panose="020F0502020204030204" pitchFamily="34" charset="0"/>
            </a:endParaRPr>
          </a:p>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Other criteria (X9.31)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If e is odd (e,p-1) =1=(e, q-1)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(p-1, q-1) should be “small”</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p/q should not be near the ratio of two small integers</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p-q has a large prime factor</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t>
            </a: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test</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 Lucas test</a:t>
            </a:r>
          </a:p>
          <a:p>
            <a:pPr marL="590550" indent="-533400">
              <a:lnSpc>
                <a:spcPct val="90000"/>
              </a:lnSpc>
              <a:buNone/>
            </a:pPr>
            <a:endParaRPr lang="en-US" sz="2400" dirty="0">
              <a:latin typeface="Calibri" panose="020F0502020204030204" pitchFamily="34" charset="0"/>
              <a:cs typeface="Calibri" panose="020F0502020204030204" pitchFamily="34" charset="0"/>
            </a:endParaRPr>
          </a:p>
          <a:p>
            <a:pPr marL="590550" indent="-533400">
              <a:lnSpc>
                <a:spcPct val="90000"/>
              </a:lnSpc>
              <a:buNone/>
            </a:pPr>
            <a:r>
              <a:rPr lang="en-US" sz="2000" dirty="0">
                <a:latin typeface="Calibri" panose="020F0502020204030204" pitchFamily="34" charset="0"/>
                <a:cs typeface="Calibri" panose="020F0502020204030204" pitchFamily="34" charset="0"/>
              </a:rPr>
              <a:t>Doesn’t matter:  ECM does just as well on strong primes.</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6</a:t>
            </a:fld>
            <a:endParaRPr lang="en-US"/>
          </a:p>
        </p:txBody>
      </p:sp>
      <p:sp>
        <p:nvSpPr>
          <p:cNvPr id="23556" name="Rectangle 2"/>
          <p:cNvSpPr>
            <a:spLocks noGrp="1" noChangeArrowheads="1"/>
          </p:cNvSpPr>
          <p:nvPr>
            <p:ph type="title"/>
          </p:nvPr>
        </p:nvSpPr>
        <p:spPr>
          <a:xfrm>
            <a:off x="685800" y="342900"/>
            <a:ext cx="7772400" cy="685800"/>
          </a:xfrm>
        </p:spPr>
        <p:txBody>
          <a:bodyPr/>
          <a:lstStyle/>
          <a:p>
            <a:r>
              <a:rPr lang="en-US" sz="3600" dirty="0"/>
              <a:t>Sealing Symmetric Keys</a:t>
            </a:r>
            <a:br>
              <a:rPr lang="en-US" sz="3600" dirty="0"/>
            </a:br>
            <a:r>
              <a:rPr lang="en-US" sz="2800" dirty="0"/>
              <a:t>(Key encapsulation)</a:t>
            </a:r>
            <a:endParaRPr lang="en-US" sz="3600" dirty="0"/>
          </a:p>
        </p:txBody>
      </p:sp>
      <p:sp>
        <p:nvSpPr>
          <p:cNvPr id="23557" name="Rectangle 3"/>
          <p:cNvSpPr>
            <a:spLocks noGrp="1" noChangeArrowheads="1"/>
          </p:cNvSpPr>
          <p:nvPr>
            <p:ph type="body" sz="half" idx="1"/>
          </p:nvPr>
        </p:nvSpPr>
        <p:spPr>
          <a:xfrm>
            <a:off x="457200" y="1905000"/>
            <a:ext cx="8153400" cy="35052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a confidential document, M (like an email).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(maybe you told it to me, maybe it’s in a directory, maybe someone I trust gave it to me and vouched for it).</a:t>
            </a:r>
          </a:p>
          <a:p>
            <a:pPr>
              <a:spcBef>
                <a:spcPts val="200"/>
              </a:spcBef>
            </a:pPr>
            <a:r>
              <a:rPr lang="en-US" sz="2000" dirty="0">
                <a:latin typeface="Calibri" panose="020F0502020204030204" pitchFamily="34" charset="0"/>
                <a:cs typeface="Calibri" panose="020F0502020204030204" pitchFamily="34" charset="0"/>
              </a:rPr>
              <a:t>I generate a new symmetric key, K, at random.</a:t>
            </a:r>
            <a:endParaRPr lang="en-US" sz="2000" baseline="-25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 encrypt M with CBC-AES using K and transmit to you:</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IV</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CBC-AES</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(IV,M)</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K)</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 may also sign the message so you can be sure it came from me</a:t>
            </a:r>
          </a:p>
          <a:p>
            <a:pPr marL="457200" indent="-457200">
              <a:spcBef>
                <a:spcPts val="200"/>
              </a:spcBef>
            </a:pPr>
            <a:r>
              <a:rPr lang="en-US" sz="2000" dirty="0">
                <a:latin typeface="Calibri" panose="020F0502020204030204" pitchFamily="34" charset="0"/>
                <a:cs typeface="Calibri" panose="020F0502020204030204" pitchFamily="34" charset="0"/>
              </a:rPr>
              <a:t>This is essentially how S/MIME mail works.</a:t>
            </a:r>
          </a:p>
          <a:p>
            <a:pPr>
              <a:buFontTx/>
              <a:buNone/>
            </a:pPr>
            <a:endParaRPr lang="en-US" sz="2000"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Slide Number Placeholder 5"/>
          <p:cNvSpPr>
            <a:spLocks noGrp="1"/>
          </p:cNvSpPr>
          <p:nvPr>
            <p:ph type="sldNum" sz="quarter" idx="12"/>
          </p:nvPr>
        </p:nvSpPr>
        <p:spPr>
          <a:noFill/>
        </p:spPr>
        <p:txBody>
          <a:bodyPr/>
          <a:lstStyle/>
          <a:p>
            <a:fld id="{E1F7285A-B576-4185-993B-E7D48C49655E}" type="slidenum">
              <a:rPr lang="en-US" smtClean="0"/>
              <a:pPr/>
              <a:t>60</a:t>
            </a:fld>
            <a:endParaRPr lang="en-US"/>
          </a:p>
        </p:txBody>
      </p:sp>
      <p:sp>
        <p:nvSpPr>
          <p:cNvPr id="67588" name="Rectangle 2"/>
          <p:cNvSpPr>
            <a:spLocks noGrp="1" noChangeArrowheads="1"/>
          </p:cNvSpPr>
          <p:nvPr>
            <p:ph type="title"/>
          </p:nvPr>
        </p:nvSpPr>
        <p:spPr>
          <a:xfrm>
            <a:off x="685800" y="0"/>
            <a:ext cx="7772400" cy="914400"/>
          </a:xfrm>
        </p:spPr>
        <p:txBody>
          <a:bodyPr/>
          <a:lstStyle/>
          <a:p>
            <a:r>
              <a:rPr lang="en-US" sz="3600" err="1"/>
              <a:t>Gordan’s</a:t>
            </a:r>
            <a:r>
              <a:rPr lang="en-US" sz="3600"/>
              <a:t> Algorithm</a:t>
            </a:r>
          </a:p>
        </p:txBody>
      </p:sp>
      <mc:AlternateContent xmlns:mc="http://schemas.openxmlformats.org/markup-compatibility/2006" xmlns:a14="http://schemas.microsoft.com/office/drawing/2010/main">
        <mc:Choice Requires="a14">
          <p:sp>
            <p:nvSpPr>
              <p:cNvPr id="67589" name="Rectangle 3"/>
              <p:cNvSpPr>
                <a:spLocks noGrp="1" noChangeArrowheads="1"/>
              </p:cNvSpPr>
              <p:nvPr>
                <p:ph type="body" idx="1"/>
              </p:nvPr>
            </p:nvSpPr>
            <p:spPr>
              <a:xfrm>
                <a:off x="685800" y="2209800"/>
                <a:ext cx="7772400" cy="3276600"/>
              </a:xfrm>
            </p:spPr>
            <p:txBody>
              <a:bodyPr/>
              <a:lstStyle/>
              <a:p>
                <a:pPr marL="609600" indent="-609600">
                  <a:spcBef>
                    <a:spcPts val="200"/>
                  </a:spcBef>
                  <a:buFontTx/>
                  <a:buNone/>
                </a:pPr>
                <a:r>
                  <a:rPr lang="en-US" sz="2000" dirty="0">
                    <a:latin typeface="Calibri" panose="020F0502020204030204" pitchFamily="34" charset="0"/>
                    <a:cs typeface="Calibri" panose="020F0502020204030204" pitchFamily="34" charset="0"/>
                  </a:rPr>
                  <a:t>Gordan’s algorithm</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Generate 2 primes, </a:t>
                </a:r>
                <a:r>
                  <a:rPr lang="en-US" sz="2000" dirty="0" err="1">
                    <a:latin typeface="Calibri" panose="020F0502020204030204" pitchFamily="34" charset="0"/>
                    <a:cs typeface="Calibri" panose="020F0502020204030204" pitchFamily="34" charset="0"/>
                  </a:rPr>
                  <a:t>s,t</a:t>
                </a:r>
                <a:r>
                  <a:rPr lang="en-US" sz="2000" dirty="0">
                    <a:latin typeface="Calibri" panose="020F0502020204030204" pitchFamily="34" charset="0"/>
                    <a:cs typeface="Calibri" panose="020F0502020204030204" pitchFamily="34" charset="0"/>
                  </a:rPr>
                  <a:t> of roughly same length.</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Pick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(2it+1),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+1,…; denote this prime as</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𝑟</m:t>
                    </m:r>
                    <m:r>
                      <a:rPr lang="en-US" sz="2000" i="1" dirty="0" smtClean="0">
                        <a:latin typeface="Cambria Math" panose="02040503050406030204" pitchFamily="18" charset="0"/>
                        <a:cs typeface="Calibri" panose="020F0502020204030204" pitchFamily="34" charset="0"/>
                      </a:rPr>
                      <m:t>= (2</m:t>
                    </m:r>
                    <m:r>
                      <a:rPr lang="en-US" sz="2000" i="1" dirty="0" smtClean="0">
                        <a:latin typeface="Cambria Math" panose="02040503050406030204" pitchFamily="18" charset="0"/>
                        <a:cs typeface="Calibri" panose="020F0502020204030204" pitchFamily="34" charset="0"/>
                      </a:rPr>
                      <m:t>𝑖𝑡</m:t>
                    </m:r>
                    <m:r>
                      <a:rPr lang="en-US" sz="2000" i="1" dirty="0" smtClean="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Compute,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2(s</a:t>
                </a:r>
                <a:r>
                  <a:rPr lang="en-US" sz="2000" baseline="30000" dirty="0">
                    <a:latin typeface="Calibri" panose="020F0502020204030204" pitchFamily="34" charset="0"/>
                    <a:cs typeface="Calibri" panose="020F0502020204030204" pitchFamily="34" charset="0"/>
                  </a:rPr>
                  <a:t>(r-2)</a:t>
                </a:r>
                <a:r>
                  <a:rPr lang="en-US" sz="2000" dirty="0">
                    <a:latin typeface="Calibri" panose="020F0502020204030204" pitchFamily="34" charset="0"/>
                    <a:cs typeface="Calibri" panose="020F0502020204030204" pitchFamily="34" charset="0"/>
                  </a:rPr>
                  <a:t> (mod r))s-1.</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Select 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+2jrs), j=j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+1,…; denote this prime as p=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+2jrs).</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return(p)</a:t>
                </a:r>
              </a:p>
              <a:p>
                <a:pPr marL="609600" indent="-609600">
                  <a:buFontTx/>
                  <a:buAutoNum type="arabicPeriod"/>
                </a:pPr>
                <a:endParaRPr lang="en-US" sz="2000" dirty="0"/>
              </a:p>
            </p:txBody>
          </p:sp>
        </mc:Choice>
        <mc:Fallback xmlns="">
          <p:sp>
            <p:nvSpPr>
              <p:cNvPr id="67589" name="Rectangle 3"/>
              <p:cNvSpPr>
                <a:spLocks noGrp="1" noRot="1" noChangeAspect="1" noMove="1" noResize="1" noEditPoints="1" noAdjustHandles="1" noChangeArrowheads="1" noChangeShapeType="1" noTextEdit="1"/>
              </p:cNvSpPr>
              <p:nvPr>
                <p:ph type="body" idx="1"/>
              </p:nvPr>
            </p:nvSpPr>
            <p:spPr>
              <a:xfrm>
                <a:off x="685800" y="2209800"/>
                <a:ext cx="7772400" cy="3276600"/>
              </a:xfrm>
              <a:blipFill>
                <a:blip r:embed="rId2"/>
                <a:stretch>
                  <a:fillRect l="-979" t="-1158"/>
                </a:stretch>
              </a:blipFill>
            </p:spPr>
            <p:txBody>
              <a:bodyPr/>
              <a:lstStyle/>
              <a:p>
                <a:r>
                  <a:rPr lang="en-US">
                    <a:noFill/>
                  </a:rPr>
                  <a:t> </a:t>
                </a:r>
              </a:p>
            </p:txBody>
          </p:sp>
        </mc:Fallback>
      </mc:AlternateContent>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Slide Number Placeholder 5"/>
          <p:cNvSpPr>
            <a:spLocks noGrp="1"/>
          </p:cNvSpPr>
          <p:nvPr>
            <p:ph type="sldNum" sz="quarter" idx="12"/>
          </p:nvPr>
        </p:nvSpPr>
        <p:spPr>
          <a:noFill/>
        </p:spPr>
        <p:txBody>
          <a:bodyPr/>
          <a:lstStyle/>
          <a:p>
            <a:fld id="{BC5600F4-56BC-4CBD-8DEE-787D97BBFB8B}" type="slidenum">
              <a:rPr lang="en-US" smtClean="0"/>
              <a:pPr/>
              <a:t>61</a:t>
            </a:fld>
            <a:endParaRPr lang="en-US"/>
          </a:p>
        </p:txBody>
      </p:sp>
      <p:sp>
        <p:nvSpPr>
          <p:cNvPr id="77828" name="Rectangle 2"/>
          <p:cNvSpPr>
            <a:spLocks noGrp="1" noChangeArrowheads="1"/>
          </p:cNvSpPr>
          <p:nvPr>
            <p:ph type="title"/>
          </p:nvPr>
        </p:nvSpPr>
        <p:spPr>
          <a:xfrm>
            <a:off x="685800" y="152400"/>
            <a:ext cx="7772400" cy="914400"/>
          </a:xfrm>
        </p:spPr>
        <p:txBody>
          <a:bodyPr/>
          <a:lstStyle/>
          <a:p>
            <a:r>
              <a:rPr lang="en-US" sz="3600" dirty="0"/>
              <a:t>Attacks</a:t>
            </a:r>
          </a:p>
        </p:txBody>
      </p:sp>
      <mc:AlternateContent xmlns:mc="http://schemas.openxmlformats.org/markup-compatibility/2006" xmlns:a14="http://schemas.microsoft.com/office/drawing/2010/main">
        <mc:Choice Requires="a14">
          <p:sp>
            <p:nvSpPr>
              <p:cNvPr id="77829" name="Rectangle 3"/>
              <p:cNvSpPr>
                <a:spLocks noGrp="1" noChangeArrowheads="1"/>
              </p:cNvSpPr>
              <p:nvPr>
                <p:ph type="body" idx="1"/>
              </p:nvPr>
            </p:nvSpPr>
            <p:spPr>
              <a:xfrm>
                <a:off x="304800" y="1828800"/>
                <a:ext cx="8420100" cy="3581400"/>
              </a:xfrm>
            </p:spPr>
            <p:txBody>
              <a:bodyPr/>
              <a:lstStyle/>
              <a:p>
                <a:pPr>
                  <a:spcBef>
                    <a:spcPts val="200"/>
                  </a:spcBef>
                </a:pPr>
                <a:r>
                  <a:rPr lang="en-US" sz="2000" dirty="0">
                    <a:latin typeface="Calibri" panose="020F0502020204030204" pitchFamily="34" charset="0"/>
                    <a:cs typeface="Calibri" panose="020F0502020204030204" pitchFamily="34" charset="0"/>
                  </a:rPr>
                  <a:t>Elementary</a:t>
                </a:r>
              </a:p>
              <a:p>
                <a:pPr lvl="1">
                  <a:spcBef>
                    <a:spcPts val="200"/>
                  </a:spcBef>
                </a:pPr>
                <a:r>
                  <a:rPr lang="en-US" sz="2000" dirty="0">
                    <a:latin typeface="Calibri" panose="020F0502020204030204" pitchFamily="34" charset="0"/>
                    <a:cs typeface="Calibri" panose="020F0502020204030204" pitchFamily="34" charset="0"/>
                  </a:rPr>
                  <a:t>Common Modulus: </a:t>
                </a:r>
                <a14:m>
                  <m:oMath xmlns:m="http://schemas.openxmlformats.org/officeDocument/2006/math">
                    <m:r>
                      <a:rPr lang="en-US" sz="2000" i="1" dirty="0" smtClean="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Low Public Exponent</a:t>
                </a:r>
              </a:p>
              <a:p>
                <a:pPr lvl="1">
                  <a:spcBef>
                    <a:spcPts val="200"/>
                  </a:spcBef>
                </a:pPr>
                <a:r>
                  <a:rPr lang="en-US" sz="2000" dirty="0">
                    <a:latin typeface="Calibri" panose="020F0502020204030204" pitchFamily="34" charset="0"/>
                    <a:cs typeface="Calibri" panose="020F0502020204030204" pitchFamily="34" charset="0"/>
                  </a:rPr>
                  <a:t>Wiener: Let N=</a:t>
                </a:r>
                <a:r>
                  <a:rPr lang="en-US" sz="2000" dirty="0" err="1">
                    <a:latin typeface="Calibri" panose="020F0502020204030204" pitchFamily="34" charset="0"/>
                    <a:cs typeface="Calibri" panose="020F0502020204030204" pitchFamily="34" charset="0"/>
                  </a:rPr>
                  <a:t>pq</a:t>
                </a:r>
                <a:r>
                  <a:rPr lang="en-US" sz="2000" dirty="0">
                    <a:latin typeface="Calibri" panose="020F0502020204030204" pitchFamily="34" charset="0"/>
                    <a:cs typeface="Calibri" panose="020F0502020204030204" pitchFamily="34" charset="0"/>
                  </a:rPr>
                  <a:t>, q&lt;p&lt;2q, d&lt;1/3n</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 given &lt;</a:t>
                </a:r>
                <a:r>
                  <a:rPr lang="en-US" sz="2000" dirty="0" err="1">
                    <a:latin typeface="Calibri" panose="020F0502020204030204" pitchFamily="34" charset="0"/>
                    <a:cs typeface="Calibri" panose="020F0502020204030204" pitchFamily="34" charset="0"/>
                  </a:rPr>
                  <a:t>N,e</a:t>
                </a:r>
                <a:r>
                  <a:rPr lang="en-US" sz="2000" dirty="0">
                    <a:latin typeface="Calibri" panose="020F0502020204030204" pitchFamily="34" charset="0"/>
                    <a:cs typeface="Calibri" panose="020F0502020204030204" pitchFamily="34" charset="0"/>
                  </a:rPr>
                  <a:t>&gt;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𝑒𝑑</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can find d efficiently.</a:t>
                </a:r>
              </a:p>
              <a:p>
                <a:pPr lvl="2">
                  <a:spcBef>
                    <a:spcPts val="200"/>
                  </a:spcBef>
                </a:pPr>
                <a:r>
                  <a:rPr lang="en-US" sz="2000" dirty="0">
                    <a:latin typeface="Calibri" panose="020F0502020204030204" pitchFamily="34" charset="0"/>
                    <a:cs typeface="Calibri" panose="020F0502020204030204" pitchFamily="34" charset="0"/>
                  </a:rPr>
                  <a:t>Uses continued fractions</a:t>
                </a:r>
              </a:p>
              <a:p>
                <a:pPr lvl="1">
                  <a:spcBef>
                    <a:spcPts val="200"/>
                  </a:spcBef>
                </a:pPr>
                <a:r>
                  <a:rPr lang="en-US" sz="2000" dirty="0">
                    <a:latin typeface="Calibri" panose="020F0502020204030204" pitchFamily="34" charset="0"/>
                    <a:cs typeface="Calibri" panose="020F0502020204030204" pitchFamily="34" charset="0"/>
                  </a:rPr>
                  <a:t>Coppersmith’s Theorem: Let N be an integer and f a monic polynomial over Z, X=N</a:t>
                </a:r>
                <a:r>
                  <a:rPr lang="en-US" sz="2000" baseline="30000" dirty="0">
                    <a:latin typeface="Calibri" panose="020F0502020204030204" pitchFamily="34" charset="0"/>
                    <a:cs typeface="Calibri" panose="020F0502020204030204" pitchFamily="34" charset="0"/>
                  </a:rPr>
                  <a:t>1/d-e</a:t>
                </a:r>
                <a:r>
                  <a:rPr lang="en-US" sz="2000" dirty="0">
                    <a:latin typeface="Calibri" panose="020F0502020204030204" pitchFamily="34" charset="0"/>
                    <a:cs typeface="Calibri" panose="020F0502020204030204" pitchFamily="34" charset="0"/>
                  </a:rPr>
                  <a:t> for some e≠0.  Given &lt;N, f&gt;, we can efficiently find all integers |x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|&lt;X satisfying f(x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0 (mod N).  Running time is dominated by LLL on lattice with dimension O(min(1/𝜖, lg(N)).</a:t>
                </a:r>
              </a:p>
            </p:txBody>
          </p:sp>
        </mc:Choice>
        <mc:Fallback xmlns="">
          <p:sp>
            <p:nvSpPr>
              <p:cNvPr id="77829" name="Rectangle 3"/>
              <p:cNvSpPr>
                <a:spLocks noGrp="1" noRot="1" noChangeAspect="1" noMove="1" noResize="1" noEditPoints="1" noAdjustHandles="1" noChangeArrowheads="1" noChangeShapeType="1" noTextEdit="1"/>
              </p:cNvSpPr>
              <p:nvPr>
                <p:ph type="body" idx="1"/>
              </p:nvPr>
            </p:nvSpPr>
            <p:spPr>
              <a:xfrm>
                <a:off x="304800" y="1828800"/>
                <a:ext cx="8420100" cy="3581400"/>
              </a:xfrm>
              <a:blipFill>
                <a:blip r:embed="rId2"/>
                <a:stretch>
                  <a:fillRect l="-754" t="-1060"/>
                </a:stretch>
              </a:blipFill>
            </p:spPr>
            <p:txBody>
              <a:bodyPr/>
              <a:lstStyle/>
              <a:p>
                <a:r>
                  <a:rPr lang="en-US">
                    <a:noFill/>
                  </a:rPr>
                  <a:t> </a:t>
                </a:r>
              </a:p>
            </p:txBody>
          </p:sp>
        </mc:Fallback>
      </mc:AlternateContent>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Slide Number Placeholder 5"/>
          <p:cNvSpPr>
            <a:spLocks noGrp="1"/>
          </p:cNvSpPr>
          <p:nvPr>
            <p:ph type="sldNum" sz="quarter" idx="12"/>
          </p:nvPr>
        </p:nvSpPr>
        <p:spPr>
          <a:noFill/>
        </p:spPr>
        <p:txBody>
          <a:bodyPr/>
          <a:lstStyle/>
          <a:p>
            <a:fld id="{8F160014-7033-4729-B7AD-7985B4273EE4}" type="slidenum">
              <a:rPr lang="en-US" smtClean="0"/>
              <a:pPr/>
              <a:t>62</a:t>
            </a:fld>
            <a:endParaRPr lang="en-US"/>
          </a:p>
        </p:txBody>
      </p:sp>
      <p:sp>
        <p:nvSpPr>
          <p:cNvPr id="78852" name="Rectangle 2"/>
          <p:cNvSpPr>
            <a:spLocks noGrp="1" noChangeArrowheads="1"/>
          </p:cNvSpPr>
          <p:nvPr>
            <p:ph type="title"/>
          </p:nvPr>
        </p:nvSpPr>
        <p:spPr>
          <a:xfrm>
            <a:off x="685800" y="152400"/>
            <a:ext cx="7772400" cy="914400"/>
          </a:xfrm>
        </p:spPr>
        <p:txBody>
          <a:bodyPr/>
          <a:lstStyle/>
          <a:p>
            <a:r>
              <a:rPr lang="en-US" sz="3600" dirty="0"/>
              <a:t>Attacks, continued</a:t>
            </a:r>
          </a:p>
        </p:txBody>
      </p:sp>
      <p:sp>
        <p:nvSpPr>
          <p:cNvPr id="78853" name="Rectangle 3"/>
          <p:cNvSpPr>
            <a:spLocks noGrp="1" noChangeArrowheads="1"/>
          </p:cNvSpPr>
          <p:nvPr>
            <p:ph type="body" idx="1"/>
          </p:nvPr>
        </p:nvSpPr>
        <p:spPr>
          <a:xfrm>
            <a:off x="533400" y="1868384"/>
            <a:ext cx="8229600" cy="4800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Related Messages and low exponents</a:t>
            </a:r>
          </a:p>
          <a:p>
            <a:pPr lvl="1">
              <a:lnSpc>
                <a:spcPct val="80000"/>
              </a:lnSpc>
              <a:spcBef>
                <a:spcPts val="200"/>
              </a:spcBef>
            </a:pPr>
            <a:r>
              <a:rPr lang="en-US" sz="2000" dirty="0">
                <a:latin typeface="Calibri" panose="020F0502020204030204" pitchFamily="34" charset="0"/>
                <a:cs typeface="Calibri" panose="020F0502020204030204" pitchFamily="34" charset="0"/>
              </a:rPr>
              <a:t>Coppersmith’s theorem can be used to strengthen Franklin-Reiter Related Message attack if e=3 and pad is &lt;1/9 message length.</a:t>
            </a:r>
          </a:p>
          <a:p>
            <a:pPr>
              <a:lnSpc>
                <a:spcPct val="80000"/>
              </a:lnSpc>
              <a:spcBef>
                <a:spcPts val="200"/>
              </a:spcBef>
            </a:pPr>
            <a:r>
              <a:rPr lang="en-US" sz="2000" dirty="0">
                <a:latin typeface="Calibri" panose="020F0502020204030204" pitchFamily="34" charset="0"/>
                <a:cs typeface="Calibri" panose="020F0502020204030204" pitchFamily="34" charset="0"/>
              </a:rPr>
              <a:t>Timing/Glitching</a:t>
            </a:r>
          </a:p>
          <a:p>
            <a:pPr>
              <a:lnSpc>
                <a:spcPct val="80000"/>
              </a:lnSpc>
              <a:spcBef>
                <a:spcPts val="200"/>
              </a:spcBef>
            </a:pPr>
            <a:r>
              <a:rPr lang="en-US" sz="2000" dirty="0" err="1">
                <a:latin typeface="Calibri" panose="020F0502020204030204" pitchFamily="34" charset="0"/>
                <a:cs typeface="Calibri" panose="020F0502020204030204" pitchFamily="34" charset="0"/>
              </a:rPr>
              <a:t>Bleichenbacher’s</a:t>
            </a:r>
            <a:r>
              <a:rPr lang="en-US" sz="2000" dirty="0">
                <a:latin typeface="Calibri" panose="020F0502020204030204" pitchFamily="34" charset="0"/>
                <a:cs typeface="Calibri" panose="020F0502020204030204" pitchFamily="34" charset="0"/>
              </a:rPr>
              <a:t> Attack on PKCS 1</a:t>
            </a:r>
          </a:p>
          <a:p>
            <a:pPr>
              <a:lnSpc>
                <a:spcPct val="80000"/>
              </a:lnSpc>
              <a:spcBef>
                <a:spcPts val="200"/>
              </a:spcBef>
            </a:pPr>
            <a:r>
              <a:rPr lang="en-US" sz="2000" dirty="0">
                <a:latin typeface="Calibri" panose="020F0502020204030204" pitchFamily="34" charset="0"/>
                <a:cs typeface="Calibri" panose="020F0502020204030204" pitchFamily="34" charset="0"/>
              </a:rPr>
              <a:t>Factoring</a:t>
            </a:r>
          </a:p>
          <a:p>
            <a:pPr lvl="1">
              <a:lnSpc>
                <a:spcPct val="80000"/>
              </a:lnSpc>
              <a:spcBef>
                <a:spcPts val="200"/>
              </a:spcBef>
            </a:pPr>
            <a:r>
              <a:rPr lang="en-US" sz="2000" dirty="0">
                <a:latin typeface="Calibri" panose="020F0502020204030204" pitchFamily="34" charset="0"/>
                <a:cs typeface="Calibri" panose="020F0502020204030204" pitchFamily="34" charset="0"/>
              </a:rPr>
              <a:t>Pollard rho</a:t>
            </a:r>
          </a:p>
          <a:p>
            <a:pPr lvl="1">
              <a:lnSpc>
                <a:spcPct val="80000"/>
              </a:lnSpc>
              <a:spcBef>
                <a:spcPts val="200"/>
              </a:spcBef>
            </a:pPr>
            <a:r>
              <a:rPr lang="en-US" sz="2000" dirty="0">
                <a:latin typeface="Calibri" panose="020F0502020204030204" pitchFamily="34" charset="0"/>
                <a:cs typeface="Calibri" panose="020F0502020204030204" pitchFamily="34" charset="0"/>
              </a:rPr>
              <a:t>p-1</a:t>
            </a:r>
          </a:p>
          <a:p>
            <a:pPr lvl="1">
              <a:lnSpc>
                <a:spcPct val="80000"/>
              </a:lnSpc>
              <a:spcBef>
                <a:spcPts val="200"/>
              </a:spcBef>
            </a:pPr>
            <a:r>
              <a:rPr lang="en-US" sz="2000" dirty="0">
                <a:latin typeface="Calibri" panose="020F0502020204030204" pitchFamily="34" charset="0"/>
                <a:cs typeface="Calibri" panose="020F0502020204030204" pitchFamily="34" charset="0"/>
              </a:rPr>
              <a:t>Quadratic Sieve</a:t>
            </a:r>
          </a:p>
          <a:p>
            <a:pPr lvl="1">
              <a:lnSpc>
                <a:spcPct val="80000"/>
              </a:lnSpc>
              <a:spcBef>
                <a:spcPts val="200"/>
              </a:spcBef>
            </a:pPr>
            <a:r>
              <a:rPr lang="en-US" sz="2000" dirty="0">
                <a:latin typeface="Calibri" panose="020F0502020204030204" pitchFamily="34" charset="0"/>
                <a:cs typeface="Calibri" panose="020F0502020204030204" pitchFamily="34" charset="0"/>
              </a:rPr>
              <a:t>Number Field Sieve</a:t>
            </a:r>
          </a:p>
          <a:p>
            <a:pPr lvl="1">
              <a:lnSpc>
                <a:spcPct val="80000"/>
              </a:lnSpc>
              <a:spcBef>
                <a:spcPts val="200"/>
              </a:spcBef>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a:latin typeface="Calibri" panose="020F0502020204030204" pitchFamily="34" charset="0"/>
                <a:cs typeface="Calibri" panose="020F0502020204030204" pitchFamily="34" charset="0"/>
              </a:rPr>
              <a:t>Reference: </a:t>
            </a:r>
            <a:r>
              <a:rPr lang="en-US" sz="2000" dirty="0" err="1">
                <a:latin typeface="Calibri" panose="020F0502020204030204" pitchFamily="34" charset="0"/>
                <a:cs typeface="Calibri" panose="020F0502020204030204" pitchFamily="34" charset="0"/>
              </a:rPr>
              <a:t>Boneh</a:t>
            </a:r>
            <a:r>
              <a:rPr lang="en-US" sz="2000" dirty="0">
                <a:latin typeface="Calibri" panose="020F0502020204030204" pitchFamily="34" charset="0"/>
                <a:cs typeface="Calibri" panose="020F0502020204030204" pitchFamily="34" charset="0"/>
              </a:rPr>
              <a:t>, Twenty years of attacks on RSA. Notices AMS.</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152400"/>
            <a:ext cx="7772400" cy="838200"/>
          </a:xfrm>
        </p:spPr>
        <p:txBody>
          <a:bodyPr/>
          <a:lstStyle/>
          <a:p>
            <a:r>
              <a:rPr lang="en-US" sz="3600" dirty="0"/>
              <a:t>Common Modulus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712808" y="1828800"/>
                <a:ext cx="7772400" cy="4114800"/>
              </a:xfrm>
            </p:spPr>
            <p:txBody>
              <a:bodyPr/>
              <a:lstStyle/>
              <a:p>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1</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2</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1</m:t>
                            </m:r>
                          </m:sub>
                        </m:sSub>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1</m:t>
                            </m:r>
                          </m:sub>
                        </m:sSub>
                      </m:sup>
                    </m:sSup>
                    <m:sSup>
                      <m:sSupPr>
                        <m:ctrlPr>
                          <a:rPr lang="en-US" sz="2000" i="1" dirty="0">
                            <a:latin typeface="Cambria Math" panose="02040503050406030204" pitchFamily="18" charset="0"/>
                            <a:cs typeface="Calibri" panose="020F0502020204030204" pitchFamily="34" charset="0"/>
                          </a:rPr>
                        </m:ctrlPr>
                      </m:sSupPr>
                      <m:e>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2</m:t>
                            </m:r>
                          </m:sub>
                        </m:sSub>
                      </m:e>
                      <m:sup>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2</m:t>
                            </m:r>
                          </m:sub>
                        </m:sSub>
                      </m:sup>
                    </m:sSup>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oops!</a:t>
                </a: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712808" y="1828800"/>
                <a:ext cx="7772400" cy="4114800"/>
              </a:xfrm>
              <a:blipFill>
                <a:blip r:embed="rId2"/>
                <a:stretch>
                  <a:fillRect l="-489" t="-923"/>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64</a:t>
            </a:fld>
            <a:endParaRPr lang="en-US"/>
          </a:p>
        </p:txBody>
      </p:sp>
      <p:sp>
        <p:nvSpPr>
          <p:cNvPr id="25604" name="Rectangle 2"/>
          <p:cNvSpPr>
            <a:spLocks noGrp="1" noChangeArrowheads="1"/>
          </p:cNvSpPr>
          <p:nvPr>
            <p:ph type="title"/>
          </p:nvPr>
        </p:nvSpPr>
        <p:spPr>
          <a:xfrm>
            <a:off x="685800" y="228600"/>
            <a:ext cx="7772400" cy="762000"/>
          </a:xfrm>
        </p:spPr>
        <p:txBody>
          <a:bodyPr/>
          <a:lstStyle/>
          <a:p>
            <a:r>
              <a:rPr lang="en-US" sz="3600"/>
              <a:t>Small exponent attack on RSA</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2057400"/>
                <a:ext cx="84582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q&lt;p&lt;2q, n=</a:t>
                </a:r>
                <a:r>
                  <a:rPr lang="en-US" sz="2000" dirty="0" err="1">
                    <a:latin typeface="Calibri" panose="020F0502020204030204" pitchFamily="34" charset="0"/>
                    <a:cs typeface="Calibri" panose="020F0502020204030204" pitchFamily="34" charset="0"/>
                    <a:sym typeface="Symbol" pitchFamily="18" charset="2"/>
                  </a:rPr>
                  <a:t>pq</a:t>
                </a:r>
                <a:r>
                  <a:rPr lang="en-US" sz="2000" dirty="0">
                    <a:latin typeface="Calibri" panose="020F0502020204030204" pitchFamily="34" charset="0"/>
                    <a:cs typeface="Calibri" panose="020F0502020204030204" pitchFamily="34" charset="0"/>
                    <a:sym typeface="Symbol" pitchFamily="18" charset="2"/>
                  </a:rPr>
                  <a:t>, 1</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d,e&lt;</a:t>
                </a:r>
                <a:r>
                  <a:rPr lang="en-US" sz="2000" dirty="0">
                    <a:latin typeface="Calibri" panose="020F0502020204030204" pitchFamily="34" charset="0"/>
                    <a:cs typeface="Calibri" panose="020F0502020204030204" pitchFamily="34" charset="0"/>
                  </a:rPr>
                  <a:t>f(n) and d&lt;1/3 n</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 d can be calculated quickly.</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Proof: </a:t>
                </a:r>
              </a:p>
              <a:p>
                <a:pPr lvl="1">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)&lt;3√</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𝑒𝑑</m:t>
                    </m:r>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𝑘</m:t>
                    </m:r>
                  </m:oMath>
                </a14:m>
                <a:r>
                  <a:rPr lang="en-US" sz="2000" dirty="0">
                    <a:latin typeface="Calibri" panose="020F0502020204030204" pitchFamily="34" charset="0"/>
                    <a:cs typeface="Calibri" panose="020F0502020204030204" pitchFamily="34" charset="0"/>
                  </a:rPr>
                  <a:t>. 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&lt;</m:t>
                    </m:r>
                    <m:r>
                      <a:rPr lang="en-US" sz="2000" b="0" i="1" smtClean="0">
                        <a:latin typeface="Cambria Math" panose="02040503050406030204" pitchFamily="18" charset="0"/>
                        <a:ea typeface="Cambria Math" panose="02040503050406030204" pitchFamily="18" charset="0"/>
                        <a:cs typeface="Arial" pitchFamily="34" charset="0"/>
                      </a:rPr>
                      <m:t>𝑒𝑑</m:t>
                    </m:r>
                    <m:r>
                      <a:rPr lang="en-US" sz="2000" b="0" i="1" smtClean="0">
                        <a:latin typeface="Cambria Math" panose="02040503050406030204" pitchFamily="18" charset="0"/>
                        <a:ea typeface="Cambria Math" panose="02040503050406030204" pitchFamily="18" charset="0"/>
                        <a:cs typeface="Arial" pitchFamily="34" charset="0"/>
                      </a:rPr>
                      <m:t>&lt;</m:t>
                    </m:r>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3</m:t>
                        </m:r>
                      </m:den>
                    </m:f>
                    <m:sSup>
                      <m:sSupPr>
                        <m:ctrlPr>
                          <a:rPr lang="en-US" sz="2000" b="0" i="1" smtClean="0">
                            <a:latin typeface="Cambria Math" panose="02040503050406030204" pitchFamily="18" charset="0"/>
                            <a:ea typeface="Cambria Math" panose="02040503050406030204" pitchFamily="18" charset="0"/>
                            <a:cs typeface="Arial" pitchFamily="34" charset="0"/>
                          </a:rPr>
                        </m:ctrlPr>
                      </m:sSupPr>
                      <m:e>
                        <m:r>
                          <a:rPr lang="en-US" sz="2000" b="0" i="1" smtClean="0">
                            <a:latin typeface="Cambria Math" panose="02040503050406030204" pitchFamily="18" charset="0"/>
                            <a:ea typeface="Cambria Math" panose="02040503050406030204" pitchFamily="18" charset="0"/>
                            <a:cs typeface="Arial" pitchFamily="34" charset="0"/>
                          </a:rPr>
                          <m:t>𝑛</m:t>
                        </m:r>
                      </m:e>
                      <m:sup>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4</m:t>
                            </m:r>
                          </m:den>
                        </m:f>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rPr>
                      <m:t>𝑘𝑛</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𝑘</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e>
                    </m:d>
                    <m:r>
                      <a:rPr lang="en-US" sz="2000" b="0" i="1"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lvl="1">
                  <a:lnSpc>
                    <a:spcPct val="80000"/>
                  </a:lnSpc>
                  <a:spcBef>
                    <a:spcPts val="200"/>
                  </a:spcBef>
                </a:pPr>
                <a14:m>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𝑘</m:t>
                        </m:r>
                      </m:num>
                      <m:den>
                        <m:r>
                          <a:rPr lang="en-US" sz="2000" b="0" i="1" smtClean="0">
                            <a:latin typeface="Cambria Math" panose="02040503050406030204" pitchFamily="18" charset="0"/>
                            <a:ea typeface="Cambria Math" panose="02040503050406030204" pitchFamily="18" charset="0"/>
                          </a:rPr>
                          <m:t>𝑑</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𝑒</m:t>
                        </m:r>
                      </m:num>
                      <m:den>
                        <m:r>
                          <a:rPr lang="en-US" sz="2000" b="0" i="1" smtClean="0">
                            <a:latin typeface="Cambria Math" panose="02040503050406030204" pitchFamily="18" charset="0"/>
                            <a:ea typeface="Cambria Math" panose="02040503050406030204" pitchFamily="18" charset="0"/>
                          </a:rPr>
                          <m:t>𝑛</m:t>
                        </m:r>
                      </m:den>
                    </m:f>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3</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𝑑</m:t>
                            </m:r>
                          </m:e>
                          <m:sup>
                            <m:r>
                              <a:rPr lang="en-US" sz="2000" b="0" i="1" smtClean="0">
                                <a:latin typeface="Cambria Math" panose="02040503050406030204" pitchFamily="18" charset="0"/>
                                <a:ea typeface="Cambria Math" panose="02040503050406030204" pitchFamily="18" charset="0"/>
                              </a:rPr>
                              <m:t>2</m:t>
                            </m:r>
                          </m:sup>
                        </m:sSup>
                      </m:den>
                    </m:f>
                  </m:oMath>
                </a14:m>
                <a:r>
                  <a:rPr lang="en-US" sz="2000" dirty="0">
                    <a:latin typeface="Calibri" panose="020F0502020204030204" pitchFamily="34" charset="0"/>
                    <a:cs typeface="Calibri" panose="020F0502020204030204" pitchFamily="34" charset="0"/>
                  </a:rPr>
                  <a:t>.  By continued fractions result, the successive approximations A/B with k=A, d=B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𝑒𝑑</m:t>
                        </m:r>
                        <m:r>
                          <a:rPr lang="en-US" sz="2000" b="0" i="1" smtClean="0">
                            <a:latin typeface="Cambria Math" panose="02040503050406030204" pitchFamily="18" charset="0"/>
                          </a:rPr>
                          <m:t>−1</m:t>
                        </m:r>
                      </m:num>
                      <m:den>
                        <m:r>
                          <a:rPr lang="en-US" sz="2000" b="0" i="1" smtClean="0">
                            <a:latin typeface="Cambria Math" panose="02040503050406030204" pitchFamily="18" charset="0"/>
                          </a:rPr>
                          <m:t>𝑘</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allows us to compute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oMath>
                </a14:m>
                <a:r>
                  <a:rPr lang="en-US" sz="2000" dirty="0">
                    <a:latin typeface="Calibri" panose="020F0502020204030204" pitchFamily="34" charset="0"/>
                    <a:cs typeface="Calibri" panose="020F0502020204030204" pitchFamily="34" charset="0"/>
                  </a:rPr>
                  <a:t>.  </a:t>
                </a:r>
              </a:p>
              <a:p>
                <a:pPr lvl="1">
                  <a:lnSpc>
                    <a:spcPct val="80000"/>
                  </a:lnSpc>
                  <a:spcBef>
                    <a:spcPts val="200"/>
                  </a:spcBef>
                </a:pPr>
                <a:r>
                  <a:rPr lang="en-US" sz="2000" dirty="0">
                    <a:latin typeface="Calibri" panose="020F0502020204030204" pitchFamily="34" charset="0"/>
                    <a:cs typeface="Calibri" panose="020F0502020204030204" pitchFamily="34" charset="0"/>
                  </a:rPr>
                  <a:t>Now use the previous result.</a:t>
                </a:r>
              </a:p>
              <a:p>
                <a:pPr lvl="1">
                  <a:lnSpc>
                    <a:spcPct val="80000"/>
                  </a:lnSpc>
                  <a:buNone/>
                </a:pPr>
                <a:endParaRPr lang="en-US" sz="2400" dirty="0">
                  <a:latin typeface="Arial" pitchFamily="34" charset="0"/>
                  <a:cs typeface="Arial"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2057400"/>
                <a:ext cx="8458200" cy="4419600"/>
              </a:xfrm>
              <a:blipFill>
                <a:blip r:embed="rId2"/>
                <a:stretch>
                  <a:fillRect l="-599" t="-2292"/>
                </a:stretch>
              </a:blipFill>
            </p:spPr>
            <p:txBody>
              <a:bodyPr/>
              <a:lstStyle/>
              <a:p>
                <a:r>
                  <a:rPr lang="en-US">
                    <a:noFill/>
                  </a:rPr>
                  <a:t> </a:t>
                </a:r>
              </a:p>
            </p:txBody>
          </p:sp>
        </mc:Fallback>
      </mc:AlternateContent>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685800" y="0"/>
            <a:ext cx="7772400" cy="914400"/>
          </a:xfrm>
        </p:spPr>
        <p:txBody>
          <a:bodyPr/>
          <a:lstStyle/>
          <a:p>
            <a:r>
              <a:rPr lang="en-US" sz="3600"/>
              <a:t>Short plaintext</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209800"/>
                <a:ext cx="8077200" cy="2438400"/>
              </a:xfrm>
            </p:spPr>
            <p:txBody>
              <a:bodyPr/>
              <a:lstStyle/>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𝑚</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m:t>
                    </m:r>
                  </m:oMath>
                </a14:m>
                <a:r>
                  <a:rPr lang="en-US" sz="2000" dirty="0">
                    <a:latin typeface="Calibri" panose="020F0502020204030204" pitchFamily="34" charset="0"/>
                    <a:cs typeface="Calibri" panose="020F0502020204030204" pitchFamily="34" charset="0"/>
                    <a:sym typeface="Symbol" pitchFamily="18" charset="2"/>
                  </a:rPr>
                  <a:t>, unknown (but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Make two lists: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𝑒</m:t>
                    </m:r>
                  </m:oMath>
                </a14:m>
                <a:r>
                  <a:rPr lang="en-US" sz="2000" dirty="0">
                    <a:latin typeface="Calibri" panose="020F0502020204030204" pitchFamily="34" charset="0"/>
                    <a:cs typeface="Calibri" panose="020F0502020204030204" pitchFamily="34" charset="0"/>
                    <a:sym typeface="Symbol" pitchFamily="18" charset="2"/>
                  </a:rPr>
                  <a:t> with </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When they match: </a:t>
                </a:r>
              </a:p>
              <a:p>
                <a:pPr lvl="1">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𝑦</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𝑥𝑦</m:t>
                    </m:r>
                    <m:r>
                      <a:rPr lang="en-US" sz="2000" i="1" dirty="0">
                        <a:latin typeface="Cambria Math" panose="02040503050406030204" pitchFamily="18" charset="0"/>
                        <a:cs typeface="Calibri" panose="020F0502020204030204" pitchFamily="34" charset="0"/>
                        <a:sym typeface="Symbol" pitchFamily="18" charset="2"/>
                      </a:rPr>
                      <m:t>)</m:t>
                    </m:r>
                    <m:r>
                      <a:rPr lang="en-US" sz="2000" i="1" baseline="30000" dirty="0">
                        <a:latin typeface="Cambria Math" panose="02040503050406030204" pitchFamily="18" charset="0"/>
                        <a:cs typeface="Calibri" panose="020F0502020204030204" pitchFamily="34" charset="0"/>
                        <a:sym typeface="Symbol" pitchFamily="18" charset="2"/>
                      </a:rPr>
                      <m:t>𝑒</m:t>
                    </m:r>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209800"/>
                <a:ext cx="8077200" cy="2438400"/>
              </a:xfrm>
              <a:blipFill>
                <a:blip r:embed="rId2"/>
                <a:stretch>
                  <a:fillRect l="-942" t="-4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8E09DF16-9352-46A7-97F1-1D13A8547ADD}" type="slidenum">
              <a:rPr lang="en-US" smtClean="0"/>
              <a:pPr>
                <a:defRPr/>
              </a:pPr>
              <a:t>65</a:t>
            </a:fld>
            <a:endParaRPr 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76200"/>
            <a:ext cx="7772400" cy="609600"/>
          </a:xfrm>
        </p:spPr>
        <p:txBody>
          <a:bodyPr/>
          <a:lstStyle/>
          <a:p>
            <a:r>
              <a:rPr lang="en-US" sz="3600" err="1"/>
              <a:t>Glitching</a:t>
            </a:r>
            <a:r>
              <a:rPr lang="en-US" sz="3600"/>
              <a:t>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381000" y="1143000"/>
                <a:ext cx="8305800" cy="5257800"/>
              </a:xfrm>
            </p:spPr>
            <p:txBody>
              <a:bodyPr/>
              <a:lstStyle/>
              <a:p>
                <a:pPr>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oMath>
                </a14:m>
                <a:r>
                  <a:rPr lang="en-US" sz="1800" dirty="0">
                    <a:latin typeface="Calibri" panose="020F0502020204030204" pitchFamily="34" charset="0"/>
                    <a:cs typeface="Calibri" panose="020F0502020204030204" pitchFamily="34" charset="0"/>
                  </a:rPr>
                  <a:t>. &lt;</a:t>
                </a:r>
                <a:r>
                  <a:rPr lang="en-US" sz="1800" dirty="0" err="1">
                    <a:latin typeface="Calibri" panose="020F0502020204030204" pitchFamily="34" charset="0"/>
                    <a:cs typeface="Calibri" panose="020F0502020204030204" pitchFamily="34" charset="0"/>
                  </a:rPr>
                  <a:t>e,d</a:t>
                </a:r>
                <a:r>
                  <a:rPr lang="en-US" sz="1800" dirty="0">
                    <a:latin typeface="Calibri" panose="020F0502020204030204" pitchFamily="34" charset="0"/>
                    <a:cs typeface="Calibri" panose="020F0502020204030204" pitchFamily="34" charset="0"/>
                  </a:rPr>
                  <a:t>&gt; are the encryption and decryption exponents. Attack is on private key which is used for signing,.  Let </a:t>
                </a:r>
                <a14:m>
                  <m:oMath xmlns:m="http://schemas.openxmlformats.org/officeDocument/2006/math">
                    <m:r>
                      <a:rPr lang="en-US" sz="1800" b="0" i="1" dirty="0" smtClean="0">
                        <a:latin typeface="Cambria Math" panose="02040503050406030204" pitchFamily="18" charset="0"/>
                      </a:rPr>
                      <m:t>𝑝𝑝</m:t>
                    </m:r>
                    <m:r>
                      <a:rPr lang="en-US" sz="1800" b="0" i="1" dirty="0" smtClean="0">
                        <a:latin typeface="Cambria Math" panose="02040503050406030204" pitchFamily="18" charset="0"/>
                      </a:rPr>
                      <m:t>′+</m:t>
                    </m:r>
                    <m:r>
                      <a:rPr lang="en-US" sz="1800" b="0" i="1" dirty="0" err="1" smtClean="0">
                        <a:latin typeface="Cambria Math" panose="02040503050406030204" pitchFamily="18" charset="0"/>
                      </a:rPr>
                      <m:t>𝑞𝑞</m:t>
                    </m:r>
                    <m:r>
                      <a:rPr lang="en-US" sz="1800" b="0" i="1" dirty="0" smtClean="0">
                        <a:latin typeface="Cambria Math" panose="02040503050406030204" pitchFamily="18" charset="0"/>
                      </a:rPr>
                      <m:t>′=1</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Suppose signer uses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 correct solution is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CRT gives </a:t>
                </a:r>
                <a14:m>
                  <m:oMath xmlns:m="http://schemas.openxmlformats.org/officeDocument/2006/math">
                    <m:r>
                      <a:rPr lang="en-US" sz="1800" b="0" i="1" dirty="0" smtClean="0">
                        <a:latin typeface="Cambria Math" panose="02040503050406030204" pitchFamily="18" charset="0"/>
                      </a:rPr>
                      <m:t>𝑦</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2</m:t>
                        </m:r>
                      </m:sub>
                    </m:sSub>
                    <m:r>
                      <a:rPr lang="en-US" sz="1800" b="0" i="1" dirty="0" smtClean="0">
                        <a:latin typeface="Cambria Math" panose="02040503050406030204" pitchFamily="18" charset="0"/>
                      </a:rPr>
                      <m:t>𝑝𝑝</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1</m:t>
                        </m:r>
                      </m:sub>
                    </m:sSub>
                    <m:r>
                      <a:rPr lang="en-US" sz="1800" b="0" i="1" dirty="0" smtClean="0">
                        <a:latin typeface="Cambria Math" panose="02040503050406030204" pitchFamily="18" charset="0"/>
                      </a:rPr>
                      <m:t>𝑞𝑞</m:t>
                    </m:r>
                    <m:r>
                      <a:rPr lang="en-US" sz="1800" b="0" i="1" dirty="0" smtClean="0">
                        <a:latin typeface="Cambria Math" panose="02040503050406030204" pitchFamily="18" charset="0"/>
                      </a:rPr>
                      <m:t>′.</m:t>
                    </m:r>
                  </m:oMath>
                </a14:m>
                <a:endParaRPr lang="en-US" sz="1800" dirty="0">
                  <a:latin typeface="Calibri" panose="020F0502020204030204" pitchFamily="34" charset="0"/>
                  <a:cs typeface="Calibri" panose="020F0502020204030204" pitchFamily="34" charset="0"/>
                </a:endParaRPr>
              </a:p>
              <a:p>
                <a:pPr>
                  <a:spcBef>
                    <a:spcPts val="200"/>
                  </a:spcBef>
                </a:pPr>
                <a:r>
                  <a:rPr lang="en-US" sz="1800" dirty="0">
                    <a:latin typeface="Calibri" panose="020F0502020204030204" pitchFamily="34" charset="0"/>
                    <a:cs typeface="Calibri" panose="020F0502020204030204" pitchFamily="34" charset="0"/>
                  </a:rPr>
                  <a:t>Suppose the computation is done on a  w-bit (e.g.-32) machine which miscomputes a x b for two specific w-bit values a, b. </a:t>
                </a:r>
              </a:p>
              <a:p>
                <a:pPr lvl="1">
                  <a:spcBef>
                    <a:spcPts val="200"/>
                  </a:spcBef>
                </a:pPr>
                <a:r>
                  <a:rPr lang="en-US" sz="1800" dirty="0">
                    <a:latin typeface="Calibri" panose="020F0502020204030204" pitchFamily="34" charset="0"/>
                    <a:cs typeface="Calibri" panose="020F0502020204030204" pitchFamily="34" charset="0"/>
                  </a:rPr>
                  <a:t>We want m around </a:t>
                </a:r>
                <a14:m>
                  <m:oMath xmlns:m="http://schemas.openxmlformats.org/officeDocument/2006/math">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𝑛</m:t>
                        </m:r>
                      </m:e>
                    </m:rad>
                    <m:r>
                      <a:rPr lang="en-US" sz="1800" b="0" i="1" smtClean="0">
                        <a:latin typeface="Cambria Math" panose="02040503050406030204" pitchFamily="18" charset="0"/>
                      </a:rPr>
                      <m:t> </m:t>
                    </m:r>
                  </m:oMath>
                </a14:m>
                <a:r>
                  <a:rPr lang="en-US" sz="1800" dirty="0">
                    <a:latin typeface="Calibri" panose="020F0502020204030204" pitchFamily="34" charset="0"/>
                    <a:cs typeface="Calibri" panose="020F0502020204030204" pitchFamily="34" charset="0"/>
                  </a:rPr>
                  <a:t>satisfying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involving a and b; for example,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𝑐𝑘</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𝑤𝑘</m:t>
                    </m:r>
                    <m:r>
                      <a:rPr lang="en-US" sz="1800" i="1" dirty="0">
                        <a:latin typeface="Cambria Math" panose="02040503050406030204" pitchFamily="18" charset="0"/>
                        <a:cs typeface="Calibri" panose="020F0502020204030204" pitchFamily="34" charset="0"/>
                      </a:rPr>
                      <m:t> + </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𝑐</m:t>
                        </m:r>
                      </m:e>
                      <m:sub>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b>
                    </m:sSub>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𝑤</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 + </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lvl="1">
                  <a:spcBef>
                    <a:spcPts val="200"/>
                  </a:spcBef>
                </a:pPr>
                <a:r>
                  <a:rPr lang="en-US" sz="1800" dirty="0">
                    <a:latin typeface="Calibri" panose="020F0502020204030204" pitchFamily="34" charset="0"/>
                    <a:cs typeface="Calibri" panose="020F0502020204030204" pitchFamily="34" charset="0"/>
                  </a:rPr>
                  <a:t>We submit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oMath>
                </a14:m>
                <a:r>
                  <a:rPr lang="en-US" sz="1800" dirty="0">
                    <a:latin typeface="Calibri" panose="020F0502020204030204" pitchFamily="34" charset="0"/>
                    <a:cs typeface="Calibri" panose="020F0502020204030204" pitchFamily="34" charset="0"/>
                  </a:rPr>
                  <a:t> for signing. Because of the error, the signer will (mis)compute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 a way we can take advantage of.</a:t>
                </a:r>
              </a:p>
              <a:p>
                <a:pPr lvl="1">
                  <a:spcBef>
                    <a:spcPts val="200"/>
                  </a:spcBef>
                </a:pPr>
                <a:r>
                  <a:rPr lang="en-US" sz="1800" dirty="0">
                    <a:latin typeface="Calibri" panose="020F0502020204030204" pitchFamily="34" charset="0"/>
                    <a:cs typeface="Calibri" panose="020F0502020204030204" pitchFamily="34" charset="0"/>
                  </a:rPr>
                  <a:t>In normal squaring,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but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incorrectly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[correct]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[wrong!].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𝑦</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 </m:t>
                    </m:r>
                    <m:sSubSup>
                      <m:sSubSupPr>
                        <m:ctrlPr>
                          <a:rPr lang="en-US" sz="1800" b="0" i="1" smtClean="0">
                            <a:latin typeface="Cambria Math" panose="02040503050406030204" pitchFamily="18" charset="0"/>
                            <a:ea typeface="Cambria Math" panose="02040503050406030204" pitchFamily="18" charset="0"/>
                          </a:rPr>
                        </m:ctrlPr>
                      </m:sSubSup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2</m:t>
                        </m:r>
                      </m:sub>
                      <m:sup>
                        <m:r>
                          <a:rPr lang="en-US" sz="1800" b="0" i="1" smtClean="0">
                            <a:latin typeface="Cambria Math" panose="02040503050406030204" pitchFamily="18" charset="0"/>
                            <a:ea typeface="Cambria Math" panose="02040503050406030204" pitchFamily="18" charset="0"/>
                          </a:rPr>
                          <m:t>′</m:t>
                        </m:r>
                      </m:sup>
                    </m:sSubSup>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𝑝</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𝑞𝑞</m:t>
                    </m:r>
                    <m:r>
                      <a:rPr lang="en-US" sz="1800" b="0" i="1" smtClean="0">
                        <a:latin typeface="Cambria Math" panose="02040503050406030204" pitchFamily="18" charset="0"/>
                        <a:ea typeface="Cambria Math" panose="02040503050406030204" pitchFamily="18" charset="0"/>
                      </a:rPr>
                      <m:t>′</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Resulting y’ will be correct (mod p) but wrong (mod q).  </a:t>
                </a:r>
              </a:p>
              <a:p>
                <a:pPr lvl="1">
                  <a:spcBef>
                    <a:spcPts val="200"/>
                  </a:spcBef>
                </a:pPr>
                <a:r>
                  <a:rPr lang="en-US" sz="1800" dirty="0">
                    <a:latin typeface="Calibri" panose="020F0502020204030204" pitchFamily="34" charset="0"/>
                    <a:cs typeface="Calibri" panose="020F0502020204030204" pitchFamily="34" charset="0"/>
                  </a:rPr>
                  <a:t>Now </a:t>
                </a:r>
                <a14:m>
                  <m:oMath xmlns:m="http://schemas.openxmlformats.org/officeDocument/2006/math">
                    <m:d>
                      <m:dPr>
                        <m:ctrlPr>
                          <a:rPr lang="en-US" sz="1800" b="0" i="1" smtClean="0">
                            <a:latin typeface="Cambria Math" panose="02040503050406030204" pitchFamily="18" charset="0"/>
                          </a:rPr>
                        </m:ctrlPr>
                      </m:dPr>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𝑦</m:t>
                            </m:r>
                            <m:r>
                              <a:rPr lang="en-US" sz="1800" b="0" i="1" smtClean="0">
                                <a:latin typeface="Cambria Math" panose="02040503050406030204" pitchFamily="18" charset="0"/>
                              </a:rPr>
                              <m:t>′</m:t>
                            </m:r>
                          </m:e>
                          <m:sup>
                            <m:r>
                              <a:rPr lang="en-US" sz="1800" b="0" i="1" smtClean="0">
                                <a:latin typeface="Cambria Math" panose="02040503050406030204" pitchFamily="18" charset="0"/>
                              </a:rPr>
                              <m:t>𝑒</m:t>
                            </m:r>
                          </m:sup>
                        </m:sSup>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 </m:t>
                        </m:r>
                        <m:r>
                          <a:rPr lang="en-US" sz="1800" b="0" i="1" smtClean="0">
                            <a:latin typeface="Cambria Math" panose="02040503050406030204" pitchFamily="18" charset="0"/>
                          </a:rPr>
                          <m:t>𝑛</m:t>
                        </m:r>
                      </m:e>
                    </m:d>
                    <m:r>
                      <a:rPr lang="en-US" sz="1800" b="0" i="1" smtClean="0">
                        <a:latin typeface="Cambria Math" panose="02040503050406030204" pitchFamily="18" charset="0"/>
                      </a:rPr>
                      <m:t>=</m:t>
                    </m:r>
                    <m:r>
                      <a:rPr lang="en-US" sz="1800" b="0" i="1" smtClean="0">
                        <a:latin typeface="Cambria Math" panose="02040503050406030204" pitchFamily="18" charset="0"/>
                      </a:rPr>
                      <m:t>𝑞</m:t>
                    </m:r>
                  </m:oMath>
                </a14:m>
                <a:r>
                  <a:rPr lang="en-US" sz="1800" dirty="0">
                    <a:latin typeface="Calibri" panose="020F0502020204030204" pitchFamily="34" charset="0"/>
                    <a:cs typeface="Calibri" panose="020F0502020204030204" pitchFamily="34" charset="0"/>
                  </a:rPr>
                  <a:t>.  Oops.</a:t>
                </a:r>
                <a:endParaRPr lang="en-US" sz="1800" baseline="30000" dirty="0">
                  <a:latin typeface="Calibri" panose="020F0502020204030204" pitchFamily="34" charset="0"/>
                  <a:cs typeface="Calibri" panose="020F0502020204030204" pitchFamily="34" charset="0"/>
                </a:endParaRP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381000" y="1143000"/>
                <a:ext cx="8305800" cy="5257800"/>
              </a:xfrm>
              <a:blipFill>
                <a:blip r:embed="rId2"/>
                <a:stretch>
                  <a:fillRect l="-765" t="-723" r="-91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Glitching Attack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447800"/>
                <a:ext cx="8458200" cy="5181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p=37, q=41.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rPr>
                      <m:t>φ</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36∙40 = 25∙32∙5 = 1440</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Note as before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10(37)+(−9)41=1</m:t>
                    </m:r>
                  </m:oMath>
                </a14:m>
                <a:r>
                  <a:rPr lang="en-US" sz="2000" dirty="0">
                    <a:latin typeface="Calibri" panose="020F0502020204030204" pitchFamily="34" charset="0"/>
                    <a:cs typeface="Calibri" panose="020F0502020204030204" pitchFamily="34" charset="0"/>
                  </a:rPr>
                  <a:t>. We pick m= 39.</a:t>
                </a:r>
              </a:p>
              <a:p>
                <a:pPr>
                  <a:lnSpc>
                    <a:spcPct val="90000"/>
                  </a:lnSpc>
                  <a:spcBef>
                    <a:spcPts val="200"/>
                  </a:spcBef>
                </a:pPr>
                <a:r>
                  <a:rPr lang="en-US" sz="2000" dirty="0">
                    <a:latin typeface="Calibri" panose="020F0502020204030204" pitchFamily="34" charset="0"/>
                    <a:cs typeface="Calibri" panose="020F0502020204030204" pitchFamily="34" charset="0"/>
                  </a:rPr>
                  <a:t>Now imagine an RSA scheme with e=7 and the foregoing parameters.</a:t>
                </a: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3 (1440) +(−617) 7=1, </m:t>
                    </m:r>
                    <m:r>
                      <a:rPr lang="en-US" sz="1800" i="1" dirty="0" smtClean="0">
                        <a:latin typeface="Cambria Math" panose="02040503050406030204" pitchFamily="18" charset="0"/>
                        <a:cs typeface="Calibri" panose="020F0502020204030204" pitchFamily="34" charset="0"/>
                      </a:rPr>
                      <m:t>𝑠𝑜</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 −617=823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1440).</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37)=2, </m:t>
                    </m:r>
                    <m:r>
                      <a:rPr lang="en-US" sz="1800" i="1" dirty="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39</m:t>
                    </m:r>
                  </m:oMath>
                </a14:m>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d</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d (mod 36)= 31, d</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d (mod 40)= 23.</a:t>
                </a:r>
              </a:p>
              <a:p>
                <a:pPr lvl="1">
                  <a:lnSpc>
                    <a:spcPct val="90000"/>
                  </a:lnSpc>
                  <a:spcBef>
                    <a:spcPts val="200"/>
                  </a:spcBef>
                </a:pP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=22 (mod 37), 39</a:t>
                </a:r>
                <a:r>
                  <a:rPr lang="en-US" sz="1800" baseline="30000" dirty="0">
                    <a:latin typeface="Calibri" panose="020F0502020204030204" pitchFamily="34" charset="0"/>
                    <a:cs typeface="Calibri" panose="020F0502020204030204" pitchFamily="34" charset="0"/>
                  </a:rPr>
                  <a:t>23</a:t>
                </a:r>
                <a:r>
                  <a:rPr lang="en-US" sz="1800" dirty="0">
                    <a:latin typeface="Calibri" panose="020F0502020204030204" pitchFamily="34" charset="0"/>
                    <a:cs typeface="Calibri" panose="020F0502020204030204" pitchFamily="34" charset="0"/>
                  </a:rPr>
                  <a:t>= 33 (mod 41).  </a:t>
                </a:r>
              </a:p>
              <a:p>
                <a:pPr lvl="1">
                  <a:lnSpc>
                    <a:spcPct val="90000"/>
                  </a:lnSpc>
                  <a:spcBef>
                    <a:spcPts val="200"/>
                  </a:spcBef>
                </a:pPr>
                <a:r>
                  <a:rPr lang="en-US" sz="1800" dirty="0">
                    <a:latin typeface="Calibri" panose="020F0502020204030204" pitchFamily="34" charset="0"/>
                    <a:cs typeface="Calibri" panose="020F0502020204030204" pitchFamily="34" charset="0"/>
                  </a:rPr>
                  <a:t>By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(10)(37)(33)+(−9)(41)22= 1058</m:t>
                    </m:r>
                  </m:oMath>
                </a14:m>
                <a:r>
                  <a:rPr lang="en-US" sz="1800" dirty="0">
                    <a:latin typeface="Calibri" panose="020F0502020204030204" pitchFamily="34" charset="0"/>
                    <a:cs typeface="Calibri" panose="020F0502020204030204" pitchFamily="34" charset="0"/>
                  </a:rPr>
                  <a:t>.  We confirm </a:t>
                </a:r>
                <a14:m>
                  <m:oMath xmlns:m="http://schemas.openxmlformats.org/officeDocument/2006/math">
                    <m:r>
                      <a:rPr lang="en-US" sz="1800" i="1" dirty="0" smtClean="0">
                        <a:latin typeface="Cambria Math" panose="02040503050406030204" pitchFamily="18" charset="0"/>
                        <a:cs typeface="Calibri" panose="020F0502020204030204" pitchFamily="34" charset="0"/>
                      </a:rPr>
                      <m:t>1058</m:t>
                    </m:r>
                    <m:r>
                      <a:rPr lang="en-US" sz="1800" i="1" baseline="30000" dirty="0">
                        <a:latin typeface="Cambria Math" panose="02040503050406030204" pitchFamily="18" charset="0"/>
                        <a:cs typeface="Calibri" panose="020F0502020204030204" pitchFamily="34" charset="0"/>
                      </a:rPr>
                      <m:t>7</m:t>
                    </m:r>
                    <m:r>
                      <a:rPr lang="en-US" sz="1800" i="1" dirty="0">
                        <a:latin typeface="Cambria Math" panose="02040503050406030204" pitchFamily="18" charset="0"/>
                        <a:cs typeface="Calibri" panose="020F0502020204030204" pitchFamily="34" charset="0"/>
                      </a:rPr>
                      <m:t>= 39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Now suppose w=3, </a:t>
                </a:r>
                <a14:m>
                  <m:oMath xmlns:m="http://schemas.openxmlformats.org/officeDocument/2006/math">
                    <m:r>
                      <a:rPr lang="en-US" sz="2000" i="1" dirty="0" smtClean="0">
                        <a:latin typeface="Cambria Math" panose="02040503050406030204" pitchFamily="18" charset="0"/>
                        <a:cs typeface="Calibri" panose="020F0502020204030204" pitchFamily="34" charset="0"/>
                      </a:rPr>
                      <m:t>39= 4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 8 + 7 </m:t>
                    </m:r>
                  </m:oMath>
                </a14:m>
                <a:r>
                  <a:rPr lang="en-US" sz="2000" dirty="0">
                    <a:latin typeface="Calibri" panose="020F0502020204030204" pitchFamily="34" charset="0"/>
                    <a:cs typeface="Calibri" panose="020F0502020204030204" pitchFamily="34" charset="0"/>
                  </a:rPr>
                  <a:t>and suppose the error in the computer is that it thinks 4 x 7 = 26.</a:t>
                </a:r>
              </a:p>
              <a:p>
                <a:pPr lvl="1">
                  <a:lnSpc>
                    <a:spcPct val="90000"/>
                  </a:lnSpc>
                  <a:spcBef>
                    <a:spcPts val="200"/>
                  </a:spcBef>
                </a:pPr>
                <a:r>
                  <a:rPr lang="en-US" sz="1800" dirty="0">
                    <a:latin typeface="Calibri" panose="020F0502020204030204" pitchFamily="34" charset="0"/>
                    <a:cs typeface="Calibri" panose="020F0502020204030204" pitchFamily="34" charset="0"/>
                  </a:rPr>
                  <a:t>Computing m</a:t>
                </a:r>
                <a:r>
                  <a:rPr lang="en-US" sz="1800" baseline="-250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41) we get 13 instead of the correct answer, 4. </a:t>
                </a:r>
              </a:p>
              <a:p>
                <a:pPr lvl="1">
                  <a:lnSpc>
                    <a:spcPct val="90000"/>
                  </a:lnSpc>
                  <a:spcBef>
                    <a:spcPts val="200"/>
                  </a:spcBef>
                </a:pPr>
                <a:r>
                  <a:rPr lang="en-US" sz="1800" dirty="0">
                    <a:latin typeface="Calibri" panose="020F0502020204030204" pitchFamily="34" charset="0"/>
                    <a:cs typeface="Calibri" panose="020F0502020204030204" pitchFamily="34" charset="0"/>
                  </a:rPr>
                  <a:t>Using the usual exponentiation procedure, we would 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39</m:t>
                    </m:r>
                    <m:r>
                      <a:rPr lang="en-US" sz="1800" i="1" baseline="30000" dirty="0">
                        <a:latin typeface="Cambria Math" panose="02040503050406030204" pitchFamily="18" charset="0"/>
                        <a:cs typeface="Calibri" panose="020F0502020204030204" pitchFamily="34" charset="0"/>
                      </a:rPr>
                      <m:t>23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=12</m:t>
                    </m:r>
                  </m:oMath>
                </a14:m>
                <a:r>
                  <a:rPr lang="en-US" sz="1800" dirty="0">
                    <a:latin typeface="Calibri" panose="020F0502020204030204" pitchFamily="34" charset="0"/>
                    <a:cs typeface="Calibri" panose="020F0502020204030204" pitchFamily="34" charset="0"/>
                  </a:rPr>
                  <a:t> (wrong!)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(10)(37)(12)+(−9)(41)22 =873.  8737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)=1334.</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(1334−39,</m:t>
                    </m:r>
                    <m:r>
                      <a:rPr lang="en-US" sz="1800" b="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1517)= (1295, 1517)=37</m:t>
                    </m:r>
                  </m:oMath>
                </a14:m>
                <a:r>
                  <a:rPr lang="en-US" sz="1800" dirty="0">
                    <a:latin typeface="Calibri" panose="020F0502020204030204" pitchFamily="34" charset="0"/>
                    <a:cs typeface="Calibri" panose="020F0502020204030204" pitchFamily="34" charset="0"/>
                  </a:rPr>
                  <a:t>.  Bingo!</a:t>
                </a:r>
              </a:p>
              <a:p>
                <a:pPr>
                  <a:lnSpc>
                    <a:spcPct val="90000"/>
                  </a:lnSpc>
                </a:pPr>
                <a:endParaRPr lang="en-US" sz="2000" dirty="0">
                  <a:latin typeface="Arial" pitchFamily="34" charset="0"/>
                  <a:cs typeface="Arial" pitchFamily="34" charset="0"/>
                </a:endParaRPr>
              </a:p>
              <a:p>
                <a:pPr>
                  <a:lnSpc>
                    <a:spcPct val="90000"/>
                  </a:lnSpc>
                </a:pPr>
                <a:endParaRPr lang="en-US" sz="16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447800"/>
                <a:ext cx="8458200" cy="5181600"/>
              </a:xfrm>
              <a:blipFill>
                <a:blip r:embed="rId3"/>
                <a:stretch>
                  <a:fillRect l="-901" t="-1467" r="-901"/>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685800" y="304800"/>
            <a:ext cx="7772400" cy="762000"/>
          </a:xfrm>
        </p:spPr>
        <p:txBody>
          <a:bodyPr/>
          <a:lstStyle/>
          <a:p>
            <a:r>
              <a:rPr lang="en-US" sz="3600" dirty="0"/>
              <a:t>Repeated Squaring</a:t>
            </a:r>
          </a:p>
        </p:txBody>
      </p:sp>
      <p:sp>
        <p:nvSpPr>
          <p:cNvPr id="261123" name="Rectangle 3"/>
          <p:cNvSpPr>
            <a:spLocks noGrp="1" noChangeArrowheads="1"/>
          </p:cNvSpPr>
          <p:nvPr>
            <p:ph type="body" idx="1"/>
          </p:nvPr>
        </p:nvSpPr>
        <p:spPr>
          <a:xfrm>
            <a:off x="381000" y="1905000"/>
            <a:ext cx="8382000" cy="3352800"/>
          </a:xfrm>
        </p:spPr>
        <p:txBody>
          <a:bodyPr/>
          <a:lstStyle/>
          <a:p>
            <a:pPr>
              <a:lnSpc>
                <a:spcPct val="90000"/>
              </a:lnSpc>
              <a:spcBef>
                <a:spcPts val="200"/>
              </a:spcBef>
              <a:buFont typeface="Wingdings" pitchFamily="2" charset="2"/>
              <a:buNone/>
            </a:pPr>
            <a:r>
              <a:rPr lang="en-US" sz="2000" dirty="0">
                <a:latin typeface="Arial" pitchFamily="34" charset="0"/>
                <a:cs typeface="Arial" pitchFamily="34" charset="0"/>
              </a:rPr>
              <a:t>	</a:t>
            </a:r>
            <a:r>
              <a:rPr lang="en-US" sz="1800" dirty="0">
                <a:latin typeface="Courier New" pitchFamily="49" charset="0"/>
                <a:cs typeface="Courier New" pitchFamily="49" charset="0"/>
              </a:rPr>
              <a:t>// Compute y = </a:t>
            </a:r>
            <a:r>
              <a:rPr lang="en-US" sz="1800" dirty="0" err="1">
                <a:latin typeface="Courier New" pitchFamily="49" charset="0"/>
                <a:cs typeface="Courier New" pitchFamily="49" charset="0"/>
              </a:rPr>
              <a:t>x</a:t>
            </a:r>
            <a:r>
              <a:rPr lang="en-US" sz="1800" baseline="30000" dirty="0" err="1">
                <a:latin typeface="Courier New" pitchFamily="49" charset="0"/>
                <a:cs typeface="Courier New" pitchFamily="49" charset="0"/>
              </a:rPr>
              <a:t>d</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 where, in binary, d =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1</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2</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d</a:t>
            </a:r>
            <a:r>
              <a:rPr lang="en-US" sz="1800" baseline="-25000" dirty="0" err="1">
                <a:latin typeface="Courier New" pitchFamily="49" charset="0"/>
                <a:cs typeface="Courier New" pitchFamily="49" charset="0"/>
              </a:rPr>
              <a:t>n</a:t>
            </a:r>
            <a:r>
              <a:rPr lang="en-US" sz="1800" dirty="0">
                <a:latin typeface="Courier New" pitchFamily="49" charset="0"/>
                <a:cs typeface="Courier New" pitchFamily="49" charset="0"/>
              </a:rPr>
              <a:t>) with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 = 1</a:t>
            </a:r>
          </a:p>
          <a:p>
            <a:pPr>
              <a:lnSpc>
                <a:spcPct val="90000"/>
              </a:lnSpc>
              <a:spcBef>
                <a:spcPts val="200"/>
              </a:spcBef>
              <a:buFont typeface="Wingdings" pitchFamily="2" charset="2"/>
              <a:buNone/>
            </a:pPr>
            <a:r>
              <a:rPr lang="en-US" sz="1800" dirty="0">
                <a:latin typeface="Courier New" pitchFamily="49" charset="0"/>
                <a:cs typeface="Courier New" pitchFamily="49" charset="0"/>
              </a:rPr>
              <a:t>	s = x	</a:t>
            </a:r>
          </a:p>
          <a:p>
            <a:pPr>
              <a:lnSpc>
                <a:spcPct val="90000"/>
              </a:lnSpc>
              <a:spcBef>
                <a:spcPts val="200"/>
              </a:spcBef>
              <a:buFont typeface="Wingdings" pitchFamily="2" charset="2"/>
              <a:buNone/>
            </a:pPr>
            <a:r>
              <a:rPr lang="en-US" sz="1800" dirty="0">
                <a:latin typeface="Courier New" pitchFamily="49" charset="0"/>
                <a:cs typeface="Courier New" pitchFamily="49" charset="0"/>
              </a:rPr>
              <a:t>	for </a:t>
            </a:r>
            <a:r>
              <a:rPr lang="en-US" sz="1800" dirty="0" err="1">
                <a:latin typeface="Courier New" pitchFamily="49" charset="0"/>
                <a:cs typeface="Courier New" pitchFamily="49" charset="0"/>
              </a:rPr>
              <a:t>i</a:t>
            </a:r>
            <a:r>
              <a:rPr lang="en-US" sz="1800" dirty="0">
                <a:latin typeface="Courier New" pitchFamily="49" charset="0"/>
                <a:cs typeface="Courier New" pitchFamily="49" charset="0"/>
              </a:rPr>
              <a:t> = 1 to 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s</a:t>
            </a:r>
            <a:r>
              <a:rPr lang="en-US" sz="1800" baseline="30000" dirty="0">
                <a:latin typeface="Courier New" pitchFamily="49" charset="0"/>
                <a:cs typeface="Courier New" pitchFamily="49" charset="0"/>
              </a:rPr>
              <a:t>2</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if d</a:t>
            </a:r>
            <a:r>
              <a:rPr lang="en-US" sz="1800" baseline="-25000" dirty="0">
                <a:latin typeface="Courier New" pitchFamily="49" charset="0"/>
                <a:cs typeface="Courier New" pitchFamily="49" charset="0"/>
              </a:rPr>
              <a:t>i</a:t>
            </a:r>
            <a:r>
              <a:rPr lang="en-US" sz="1800" dirty="0">
                <a:latin typeface="Courier New" pitchFamily="49" charset="0"/>
                <a:cs typeface="Courier New" pitchFamily="49" charset="0"/>
              </a:rPr>
              <a:t> == 1 then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a:t>
            </a:r>
            <a:r>
              <a:rPr lang="en-US" sz="1800" dirty="0" err="1">
                <a:latin typeface="Courier New" pitchFamily="49" charset="0"/>
                <a:cs typeface="Courier New" pitchFamily="49" charset="0"/>
              </a:rPr>
              <a:t>s</a:t>
            </a:r>
            <a:r>
              <a:rPr lang="en-US" sz="1800" dirty="0" err="1">
                <a:latin typeface="Courier New" pitchFamily="49" charset="0"/>
                <a:cs typeface="Courier New" pitchFamily="49" charset="0"/>
                <a:sym typeface="Symbol" pitchFamily="18" charset="2"/>
              </a:rPr>
              <a:t></a:t>
            </a:r>
            <a:r>
              <a:rPr lang="en-US" sz="1800" dirty="0" err="1">
                <a:latin typeface="Courier New" pitchFamily="49" charset="0"/>
                <a:cs typeface="Courier New" pitchFamily="49" charset="0"/>
              </a:rPr>
              <a:t>x</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end if</a:t>
            </a:r>
          </a:p>
          <a:p>
            <a:pPr>
              <a:lnSpc>
                <a:spcPct val="90000"/>
              </a:lnSpc>
              <a:spcBef>
                <a:spcPts val="200"/>
              </a:spcBef>
              <a:buFont typeface="Wingdings" pitchFamily="2" charset="2"/>
              <a:buNone/>
            </a:pPr>
            <a:r>
              <a:rPr lang="en-US" sz="1800" dirty="0">
                <a:latin typeface="Courier New" pitchFamily="49" charset="0"/>
                <a:cs typeface="Courier New" pitchFamily="49" charset="0"/>
              </a:rPr>
              <a:t>	next </a:t>
            </a:r>
            <a:r>
              <a:rPr lang="en-US" sz="1800" dirty="0" err="1">
                <a:latin typeface="Courier New" pitchFamily="49" charset="0"/>
                <a:cs typeface="Courier New" pitchFamily="49" charset="0"/>
              </a:rPr>
              <a:t>i</a:t>
            </a:r>
            <a:endParaRPr lang="en-US" sz="1800" dirty="0">
              <a:latin typeface="Courier New" pitchFamily="49" charset="0"/>
              <a:cs typeface="Courier New" pitchFamily="49" charset="0"/>
            </a:endParaRPr>
          </a:p>
          <a:p>
            <a:pPr>
              <a:lnSpc>
                <a:spcPct val="90000"/>
              </a:lnSpc>
              <a:spcBef>
                <a:spcPts val="200"/>
              </a:spcBef>
              <a:buFont typeface="Wingdings" pitchFamily="2" charset="2"/>
              <a:buNone/>
            </a:pPr>
            <a:r>
              <a:rPr lang="en-US" sz="1800" dirty="0">
                <a:latin typeface="Courier New" pitchFamily="49" charset="0"/>
                <a:cs typeface="Courier New" pitchFamily="49" charset="0"/>
              </a:rPr>
              <a:t>	return s</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152400"/>
            <a:ext cx="7772400" cy="914400"/>
          </a:xfrm>
        </p:spPr>
        <p:txBody>
          <a:bodyPr/>
          <a:lstStyle/>
          <a:p>
            <a:r>
              <a:rPr lang="en-US" sz="3600" dirty="0"/>
              <a:t>Timing Attack (Kocher)</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685800" y="1828800"/>
                <a:ext cx="8153400" cy="4191000"/>
              </a:xfrm>
            </p:spPr>
            <p:txBody>
              <a:bodyPr/>
              <a:lstStyle/>
              <a:p>
                <a:r>
                  <a:rPr lang="en-US" sz="2400" dirty="0">
                    <a:latin typeface="Calibri" panose="020F0502020204030204" pitchFamily="34" charset="0"/>
                    <a:cs typeface="Calibri" panose="020F0502020204030204" pitchFamily="34" charset="0"/>
                  </a:rPr>
                  <a:t>Attack on repeated squaring</a:t>
                </a:r>
              </a:p>
              <a:p>
                <a:pPr lvl="1"/>
                <a:r>
                  <a:rPr lang="en-US" sz="2400" dirty="0">
                    <a:latin typeface="Calibri" panose="020F0502020204030204" pitchFamily="34" charset="0"/>
                    <a:cs typeface="Calibri" panose="020F0502020204030204" pitchFamily="34" charset="0"/>
                  </a:rPr>
                  <a:t>Does not work if CRT or Montgomery used</a:t>
                </a:r>
              </a:p>
              <a:p>
                <a:pPr lvl="1"/>
                <a:r>
                  <a:rPr lang="en-US" sz="2400" dirty="0">
                    <a:latin typeface="Calibri" panose="020F0502020204030204" pitchFamily="34" charset="0"/>
                    <a:cs typeface="Calibri" panose="020F0502020204030204" pitchFamily="34" charset="0"/>
                  </a:rPr>
                  <a:t>In most applications, CRT and Montgomery multiplication are used</a:t>
                </a:r>
              </a:p>
              <a:p>
                <a:r>
                  <a:rPr lang="en-US" sz="2400" dirty="0">
                    <a:latin typeface="Calibri" panose="020F0502020204030204" pitchFamily="34" charset="0"/>
                    <a:cs typeface="Calibri" panose="020F0502020204030204" pitchFamily="34" charset="0"/>
                  </a:rPr>
                  <a:t>This attack originally designed for smartcards </a:t>
                </a:r>
              </a:p>
              <a:p>
                <a:r>
                  <a:rPr lang="en-US" sz="2400" dirty="0">
                    <a:latin typeface="Calibri" panose="020F0502020204030204" pitchFamily="34" charset="0"/>
                    <a:cs typeface="Calibri" panose="020F0502020204030204" pitchFamily="34" charset="0"/>
                  </a:rPr>
                  <a:t>Can be generalized (differential power analysis)</a:t>
                </a:r>
              </a:p>
              <a:p>
                <a:r>
                  <a:rPr lang="en-US" sz="2400" dirty="0">
                    <a:latin typeface="Calibri" panose="020F0502020204030204" pitchFamily="34" charset="0"/>
                    <a:cs typeface="Calibri" panose="020F0502020204030204" pitchFamily="34" charset="0"/>
                  </a:rPr>
                  <a:t>Recover private key bits one (or a few) at a time</a:t>
                </a:r>
              </a:p>
              <a:p>
                <a:pPr lvl="1"/>
                <a:r>
                  <a:rPr lang="en-US" sz="2400" dirty="0">
                    <a:latin typeface="Calibri" panose="020F0502020204030204" pitchFamily="34" charset="0"/>
                    <a:cs typeface="Calibri" panose="020F0502020204030204" pitchFamily="34" charset="0"/>
                  </a:rPr>
                  <a:t>Private key: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r>
                      <a:rPr lang="en-US" sz="2400" i="1" dirty="0" smtClean="0">
                        <a:latin typeface="Cambria Math" panose="02040503050406030204" pitchFamily="18" charset="0"/>
                        <a:cs typeface="Calibri" panose="020F0502020204030204" pitchFamily="34" charset="0"/>
                      </a:rPr>
                      <m:t> = </m:t>
                    </m:r>
                    <m:r>
                      <a:rPr lang="en-US" sz="2400" i="1" dirty="0" smtClean="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0</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𝑑</m:t>
                    </m:r>
                    <m:r>
                      <a:rPr lang="en-US" sz="2400" i="1" baseline="-25000"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with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0</m:t>
                    </m:r>
                    <m:r>
                      <a:rPr lang="en-US" sz="2400" i="1" dirty="0">
                        <a:latin typeface="Cambria Math" panose="02040503050406030204" pitchFamily="18" charset="0"/>
                        <a:cs typeface="Calibri" panose="020F0502020204030204" pitchFamily="34" charset="0"/>
                      </a:rPr>
                      <m:t> = 1</m:t>
                    </m:r>
                  </m:oMath>
                </a14:m>
                <a:endParaRPr lang="en-US" sz="2400" dirty="0">
                  <a:latin typeface="Calibri" panose="020F0502020204030204" pitchFamily="34" charset="0"/>
                  <a:cs typeface="Calibri" panose="020F0502020204030204" pitchFamily="34" charset="0"/>
                </a:endParaRPr>
              </a:p>
              <a:p>
                <a:pPr lvl="1"/>
                <a:r>
                  <a:rPr lang="en-US" sz="2400" dirty="0">
                    <a:latin typeface="Calibri" panose="020F0502020204030204" pitchFamily="34" charset="0"/>
                    <a:cs typeface="Calibri" panose="020F0502020204030204" pitchFamily="34" charset="0"/>
                  </a:rPr>
                  <a:t>Recover bits in order,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3</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endParaRPr lang="en-US" sz="24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685800" y="1828800"/>
                <a:ext cx="8153400" cy="4191000"/>
              </a:xfrm>
              <a:blipFill>
                <a:blip r:embed="rId2"/>
                <a:stretch>
                  <a:fillRect l="-1246" t="-1511" r="-779"/>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7</a:t>
            </a:fld>
            <a:endParaRPr lang="en-US"/>
          </a:p>
        </p:txBody>
      </p:sp>
      <p:sp>
        <p:nvSpPr>
          <p:cNvPr id="23556" name="Rectangle 2"/>
          <p:cNvSpPr>
            <a:spLocks noGrp="1" noChangeArrowheads="1"/>
          </p:cNvSpPr>
          <p:nvPr>
            <p:ph type="title"/>
          </p:nvPr>
        </p:nvSpPr>
        <p:spPr>
          <a:xfrm>
            <a:off x="685800" y="76200"/>
            <a:ext cx="7772400" cy="685800"/>
          </a:xfrm>
        </p:spPr>
        <p:txBody>
          <a:bodyPr/>
          <a:lstStyle/>
          <a:p>
            <a:r>
              <a:rPr lang="en-US" sz="3600"/>
              <a:t>Authentication</a:t>
            </a:r>
          </a:p>
        </p:txBody>
      </p:sp>
      <p:sp>
        <p:nvSpPr>
          <p:cNvPr id="23557" name="Rectangle 3"/>
          <p:cNvSpPr>
            <a:spLocks noGrp="1" noChangeArrowheads="1"/>
          </p:cNvSpPr>
          <p:nvPr>
            <p:ph type="body" sz="half" idx="1"/>
          </p:nvPr>
        </p:nvSpPr>
        <p:spPr>
          <a:xfrm>
            <a:off x="495300" y="1981200"/>
            <a:ext cx="8153400" cy="3733800"/>
          </a:xfrm>
        </p:spPr>
        <p:txBody>
          <a:bodyPr/>
          <a:lstStyle/>
          <a:p>
            <a:r>
              <a:rPr lang="en-US" sz="2000" dirty="0">
                <a:latin typeface="Calibri" panose="020F0502020204030204" pitchFamily="34" charset="0"/>
                <a:cs typeface="Calibri" panose="020F0502020204030204" pitchFamily="34" charset="0"/>
              </a:rPr>
              <a:t>I am on a physically secure line (no one can eavesdrop or modify messages between me and the other end point) so I’m not worried about confidentiality.</a:t>
            </a:r>
          </a:p>
          <a:p>
            <a:r>
              <a:rPr lang="en-US" sz="2000" dirty="0">
                <a:latin typeface="Calibri" panose="020F0502020204030204" pitchFamily="34" charset="0"/>
                <a:cs typeface="Calibri" panose="020F0502020204030204" pitchFamily="34" charset="0"/>
              </a:rPr>
              <a:t>I want to make sure you, my lawyer, is on the other end and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Before I say anything I’d regret reading in the New York Times, I generate a (big) random number, N and append the date and time, calling this entire message, M.  I transmit M and ask you to apply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  If 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M)=M, I can be sure it’s my attorney; otherwise, I take the fifth</a:t>
            </a:r>
            <a:r>
              <a:rPr lang="en-US" sz="2400"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a:buFontTx/>
              <a:buNone/>
            </a:pPr>
            <a:endParaRPr lang="en-US" sz="3200" dirty="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685800" y="152400"/>
            <a:ext cx="7772400" cy="838200"/>
          </a:xfrm>
        </p:spPr>
        <p:txBody>
          <a:bodyPr/>
          <a:lstStyle/>
          <a:p>
            <a:r>
              <a:rPr lang="en-US" sz="3600" dirty="0"/>
              <a:t>Kocher’s Attack</a:t>
            </a:r>
          </a:p>
        </p:txBody>
      </p:sp>
      <p:sp>
        <p:nvSpPr>
          <p:cNvPr id="257027" name="Rectangle 3"/>
          <p:cNvSpPr>
            <a:spLocks noGrp="1" noChangeArrowheads="1"/>
          </p:cNvSpPr>
          <p:nvPr>
            <p:ph type="body" idx="1"/>
          </p:nvPr>
        </p:nvSpPr>
        <p:spPr>
          <a:xfrm>
            <a:off x="491836" y="1949991"/>
            <a:ext cx="8375255" cy="3352800"/>
          </a:xfrm>
        </p:spPr>
        <p:txBody>
          <a:bodyPr/>
          <a:lstStyle/>
          <a:p>
            <a:r>
              <a:rPr lang="en-US" sz="2400" dirty="0">
                <a:latin typeface="Calibri" panose="020F0502020204030204" pitchFamily="34" charset="0"/>
                <a:cs typeface="Calibri" panose="020F0502020204030204" pitchFamily="34" charset="0"/>
              </a:rPr>
              <a:t>Suppose bits d</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d</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d</a:t>
            </a:r>
            <a:r>
              <a:rPr lang="en-US" sz="2400" baseline="-25000" dirty="0">
                <a:latin typeface="Calibri" panose="020F0502020204030204" pitchFamily="34" charset="0"/>
                <a:cs typeface="Calibri" panose="020F0502020204030204" pitchFamily="34" charset="0"/>
              </a:rPr>
              <a:t>k</a:t>
            </a:r>
            <a:r>
              <a:rPr lang="en-US" sz="2400" baseline="-25000" dirty="0">
                <a:latin typeface="Calibri" panose="020F0502020204030204" pitchFamily="34" charset="0"/>
                <a:cs typeface="Calibri" panose="020F0502020204030204" pitchFamily="34" charset="0"/>
                <a:sym typeface="Symbol" pitchFamily="18" charset="2"/>
              </a:rPr>
              <a:t></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are known</a:t>
            </a:r>
          </a:p>
          <a:p>
            <a:r>
              <a:rPr lang="en-US" sz="2400" dirty="0">
                <a:latin typeface="Calibri" panose="020F0502020204030204" pitchFamily="34" charset="0"/>
                <a:cs typeface="Calibri" panose="020F0502020204030204" pitchFamily="34" charset="0"/>
              </a:rPr>
              <a:t>We want to determine bit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a:t>
            </a:r>
          </a:p>
          <a:p>
            <a:r>
              <a:rPr lang="en-US" sz="2400" dirty="0">
                <a:latin typeface="Calibri" panose="020F0502020204030204" pitchFamily="34" charset="0"/>
                <a:cs typeface="Calibri" panose="020F0502020204030204" pitchFamily="34" charset="0"/>
              </a:rPr>
              <a:t>Randomly select </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baseline="-250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for j=0,1,…,m-1, obtain timings T(</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dirty="0">
                <a:latin typeface="Calibri" panose="020F0502020204030204" pitchFamily="34" charset="0"/>
                <a:cs typeface="Calibri" panose="020F0502020204030204" pitchFamily="34" charset="0"/>
              </a:rPr>
              <a:t>) for </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baseline="30000" dirty="0" err="1">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(mod N)</a:t>
            </a:r>
          </a:p>
          <a:p>
            <a:r>
              <a:rPr lang="en-US" sz="2400" dirty="0">
                <a:latin typeface="Calibri" panose="020F0502020204030204" pitchFamily="34" charset="0"/>
                <a:cs typeface="Calibri" panose="020F0502020204030204" pitchFamily="34" charset="0"/>
              </a:rPr>
              <a:t>For each </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dirty="0">
                <a:latin typeface="Calibri" panose="020F0502020204030204" pitchFamily="34" charset="0"/>
                <a:cs typeface="Calibri" panose="020F0502020204030204" pitchFamily="34" charset="0"/>
              </a:rPr>
              <a:t> emulate steps </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=1,2,…,k-1 of repeated squaring</a:t>
            </a:r>
          </a:p>
          <a:p>
            <a:r>
              <a:rPr lang="en-US" sz="2400" dirty="0">
                <a:latin typeface="Calibri" panose="020F0502020204030204" pitchFamily="34" charset="0"/>
                <a:cs typeface="Calibri" panose="020F0502020204030204" pitchFamily="34" charset="0"/>
              </a:rPr>
              <a:t>At step k, emulate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0 and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1</a:t>
            </a:r>
          </a:p>
          <a:p>
            <a:r>
              <a:rPr lang="en-US" sz="2400" i="1" dirty="0">
                <a:latin typeface="Calibri" panose="020F0502020204030204" pitchFamily="34" charset="0"/>
                <a:cs typeface="Calibri" panose="020F0502020204030204" pitchFamily="34" charset="0"/>
              </a:rPr>
              <a:t>Variance</a:t>
            </a:r>
            <a:r>
              <a:rPr lang="en-US" sz="2400" dirty="0">
                <a:latin typeface="Calibri" panose="020F0502020204030204" pitchFamily="34" charset="0"/>
                <a:cs typeface="Calibri" panose="020F0502020204030204" pitchFamily="34" charset="0"/>
              </a:rPr>
              <a:t> of timing difference will be smaller for correct choice of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70</a:t>
            </a:fld>
            <a:endParaRPr lang="en-US"/>
          </a:p>
        </p:txBody>
      </p:sp>
      <p:sp>
        <p:nvSpPr>
          <p:cNvPr id="6" name="TextBox 5"/>
          <p:cNvSpPr txBox="1"/>
          <p:nvPr/>
        </p:nvSpPr>
        <p:spPr>
          <a:xfrm>
            <a:off x="6528619" y="5337427"/>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685800" y="152400"/>
            <a:ext cx="7772400" cy="914400"/>
          </a:xfrm>
        </p:spPr>
        <p:txBody>
          <a:bodyPr/>
          <a:lstStyle/>
          <a:p>
            <a:r>
              <a:rPr lang="en-US" sz="3600"/>
              <a:t>Preventing Timing Attack</a:t>
            </a:r>
          </a:p>
        </p:txBody>
      </p:sp>
      <p:sp>
        <p:nvSpPr>
          <p:cNvPr id="226307" name="Rectangle 3"/>
          <p:cNvSpPr>
            <a:spLocks noGrp="1" noChangeArrowheads="1"/>
          </p:cNvSpPr>
          <p:nvPr>
            <p:ph type="body" idx="1"/>
          </p:nvPr>
        </p:nvSpPr>
        <p:spPr>
          <a:xfrm>
            <a:off x="685800" y="1905000"/>
            <a:ext cx="7696200" cy="3124200"/>
          </a:xfrm>
        </p:spPr>
        <p:txBody>
          <a:bodyPr/>
          <a:lstStyle/>
          <a:p>
            <a:r>
              <a:rPr lang="en-US" sz="2400" dirty="0">
                <a:latin typeface="Calibri" panose="020F0502020204030204" pitchFamily="34" charset="0"/>
                <a:cs typeface="Calibri" panose="020F0502020204030204" pitchFamily="34" charset="0"/>
              </a:rPr>
              <a:t>RSA Blinding</a:t>
            </a:r>
          </a:p>
          <a:p>
            <a:r>
              <a:rPr lang="en-US" sz="2400" dirty="0">
                <a:latin typeface="Calibri" panose="020F0502020204030204" pitchFamily="34" charset="0"/>
                <a:cs typeface="Calibri" panose="020F0502020204030204" pitchFamily="34" charset="0"/>
              </a:rPr>
              <a:t>To decrypt C, generate random r</a:t>
            </a:r>
          </a:p>
          <a:p>
            <a:pPr>
              <a:buFont typeface="Wingdings" pitchFamily="2" charset="2"/>
              <a:buNone/>
            </a:pPr>
            <a:r>
              <a:rPr lang="en-US" sz="2400" dirty="0">
                <a:latin typeface="Calibri" panose="020F0502020204030204" pitchFamily="34" charset="0"/>
                <a:cs typeface="Calibri" panose="020F0502020204030204" pitchFamily="34" charset="0"/>
              </a:rPr>
              <a:t>	Y = </a:t>
            </a:r>
            <a:r>
              <a:rPr lang="en-US" sz="2400" dirty="0" err="1">
                <a:latin typeface="Calibri" panose="020F0502020204030204" pitchFamily="34" charset="0"/>
                <a:cs typeface="Calibri" panose="020F0502020204030204" pitchFamily="34" charset="0"/>
              </a:rPr>
              <a:t>r</a:t>
            </a:r>
            <a:r>
              <a:rPr lang="en-US" sz="2400" baseline="30000" dirty="0" err="1">
                <a:latin typeface="Calibri" panose="020F0502020204030204" pitchFamily="34" charset="0"/>
                <a:cs typeface="Calibri" panose="020F0502020204030204" pitchFamily="34" charset="0"/>
              </a:rPr>
              <a:t>e</a:t>
            </a:r>
            <a:r>
              <a:rPr lang="en-US" sz="2400" dirty="0" err="1">
                <a:latin typeface="Calibri" panose="020F0502020204030204" pitchFamily="34" charset="0"/>
                <a:cs typeface="Calibri" panose="020F0502020204030204" pitchFamily="34" charset="0"/>
              </a:rPr>
              <a:t>C</a:t>
            </a:r>
            <a:r>
              <a:rPr lang="en-US" sz="2400" dirty="0">
                <a:latin typeface="Calibri" panose="020F0502020204030204" pitchFamily="34" charset="0"/>
                <a:cs typeface="Calibri" panose="020F0502020204030204" pitchFamily="34" charset="0"/>
              </a:rPr>
              <a:t> (mod N)</a:t>
            </a:r>
          </a:p>
          <a:p>
            <a:r>
              <a:rPr lang="en-US" sz="2400" dirty="0">
                <a:latin typeface="Calibri" panose="020F0502020204030204" pitchFamily="34" charset="0"/>
                <a:cs typeface="Calibri" panose="020F0502020204030204" pitchFamily="34" charset="0"/>
              </a:rPr>
              <a:t>Decrypt Y then multiply by r</a:t>
            </a:r>
            <a:r>
              <a:rPr lang="en-US" sz="2400" baseline="30000" dirty="0">
                <a:latin typeface="Calibri" panose="020F0502020204030204" pitchFamily="34" charset="0"/>
                <a:cs typeface="Calibri" panose="020F0502020204030204" pitchFamily="34" charset="0"/>
                <a:sym typeface="Symbol" pitchFamily="18" charset="2"/>
              </a:rPr>
              <a:t></a:t>
            </a:r>
            <a:r>
              <a:rPr lang="en-US" sz="2400" baseline="30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(mod N):</a:t>
            </a:r>
          </a:p>
          <a:p>
            <a:pPr>
              <a:buFont typeface="Wingdings" pitchFamily="2" charset="2"/>
              <a:buNone/>
            </a:pPr>
            <a:r>
              <a:rPr lang="en-US" sz="2400" dirty="0">
                <a:latin typeface="Calibri" panose="020F0502020204030204" pitchFamily="34" charset="0"/>
                <a:cs typeface="Calibri" panose="020F0502020204030204" pitchFamily="34" charset="0"/>
              </a:rPr>
              <a:t>	 r</a:t>
            </a:r>
            <a:r>
              <a:rPr lang="en-US" sz="2400" baseline="30000" dirty="0">
                <a:latin typeface="Calibri" panose="020F0502020204030204" pitchFamily="34" charset="0"/>
                <a:cs typeface="Calibri" panose="020F0502020204030204" pitchFamily="34" charset="0"/>
                <a:sym typeface="Symbol" pitchFamily="18" charset="2"/>
              </a:rPr>
              <a:t></a:t>
            </a:r>
            <a:r>
              <a:rPr lang="en-US" sz="2400" baseline="30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Yd = r</a:t>
            </a:r>
            <a:r>
              <a:rPr lang="en-US" sz="2400" baseline="30000" dirty="0">
                <a:latin typeface="Calibri" panose="020F0502020204030204" pitchFamily="34" charset="0"/>
                <a:cs typeface="Calibri" panose="020F0502020204030204" pitchFamily="34" charset="0"/>
                <a:sym typeface="Symbol" pitchFamily="18" charset="2"/>
              </a:rPr>
              <a:t></a:t>
            </a:r>
            <a:r>
              <a:rPr lang="en-US" sz="2400" baseline="30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a:t>
            </a:r>
            <a:r>
              <a:rPr lang="en-US" sz="2400" dirty="0" err="1">
                <a:latin typeface="Calibri" panose="020F0502020204030204" pitchFamily="34" charset="0"/>
                <a:cs typeface="Calibri" panose="020F0502020204030204" pitchFamily="34" charset="0"/>
              </a:rPr>
              <a:t>r</a:t>
            </a:r>
            <a:r>
              <a:rPr lang="en-US" sz="2400" baseline="30000" dirty="0" err="1">
                <a:latin typeface="Calibri" panose="020F0502020204030204" pitchFamily="34" charset="0"/>
                <a:cs typeface="Calibri" panose="020F0502020204030204" pitchFamily="34" charset="0"/>
              </a:rPr>
              <a:t>e</a:t>
            </a:r>
            <a:r>
              <a:rPr lang="en-US" sz="2400" dirty="0" err="1">
                <a:latin typeface="Calibri" panose="020F0502020204030204" pitchFamily="34" charset="0"/>
                <a:cs typeface="Calibri" panose="020F0502020204030204" pitchFamily="34" charset="0"/>
              </a:rPr>
              <a:t>C</a:t>
            </a:r>
            <a:r>
              <a:rPr lang="en-US" sz="2400" dirty="0">
                <a:latin typeface="Calibri" panose="020F0502020204030204" pitchFamily="34" charset="0"/>
                <a:cs typeface="Calibri" panose="020F0502020204030204" pitchFamily="34" charset="0"/>
              </a:rPr>
              <a:t>)</a:t>
            </a:r>
            <a:r>
              <a:rPr lang="en-US" sz="2400" baseline="30000" dirty="0">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 r</a:t>
            </a:r>
            <a:r>
              <a:rPr lang="en-US" sz="2400" baseline="30000" dirty="0">
                <a:latin typeface="Calibri" panose="020F0502020204030204" pitchFamily="34" charset="0"/>
                <a:cs typeface="Calibri" panose="020F0502020204030204" pitchFamily="34" charset="0"/>
                <a:sym typeface="Symbol" pitchFamily="18" charset="2"/>
              </a:rPr>
              <a:t></a:t>
            </a:r>
            <a:r>
              <a:rPr lang="en-US" sz="2400" baseline="30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rC</a:t>
            </a:r>
            <a:r>
              <a:rPr lang="en-US" sz="2400" baseline="30000" dirty="0">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 C</a:t>
            </a:r>
            <a:r>
              <a:rPr lang="en-US" sz="2400" baseline="30000" dirty="0">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(mod N)</a:t>
            </a:r>
          </a:p>
          <a:p>
            <a:r>
              <a:rPr lang="en-US" sz="2400" dirty="0">
                <a:latin typeface="Calibri" panose="020F0502020204030204" pitchFamily="34" charset="0"/>
                <a:cs typeface="Calibri" panose="020F0502020204030204" pitchFamily="34" charset="0"/>
              </a:rPr>
              <a:t>Since r is random, timing information is hidden</a:t>
            </a:r>
            <a:endParaRPr lang="en-US" sz="2000" dirty="0">
              <a:latin typeface="Calibri" panose="020F0502020204030204" pitchFamily="34" charset="0"/>
              <a:cs typeface="Calibri" panose="020F0502020204030204" pitchFamily="34" charset="0"/>
            </a:endParaRP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685800" y="152400"/>
            <a:ext cx="7772400" cy="762000"/>
          </a:xfrm>
        </p:spPr>
        <p:txBody>
          <a:bodyPr/>
          <a:lstStyle/>
          <a:p>
            <a:r>
              <a:rPr lang="en-US" sz="3600"/>
              <a:t>Factoring</a:t>
            </a:r>
          </a:p>
        </p:txBody>
      </p:sp>
      <mc:AlternateContent xmlns:mc="http://schemas.openxmlformats.org/markup-compatibility/2006" xmlns:a14="http://schemas.microsoft.com/office/drawing/2010/main">
        <mc:Choice Requires="a14">
          <p:sp>
            <p:nvSpPr>
              <p:cNvPr id="193539" name="Rectangle 3"/>
              <p:cNvSpPr>
                <a:spLocks noGrp="1" noChangeArrowheads="1"/>
              </p:cNvSpPr>
              <p:nvPr>
                <p:ph type="body" idx="1"/>
              </p:nvPr>
            </p:nvSpPr>
            <p:spPr>
              <a:xfrm>
                <a:off x="685800" y="1981200"/>
                <a:ext cx="7772400" cy="4038600"/>
              </a:xfrm>
            </p:spPr>
            <p:txBody>
              <a:bodyPr/>
              <a:lstStyle/>
              <a:p>
                <a:r>
                  <a:rPr lang="en-US" sz="2400" dirty="0">
                    <a:latin typeface="Calibri" panose="020F0502020204030204" pitchFamily="34" charset="0"/>
                    <a:cs typeface="Calibri" panose="020F0502020204030204" pitchFamily="34" charset="0"/>
                  </a:rPr>
                  <a:t>Security of RSA algorithm depends on (presumed) difficulty of factoring</a:t>
                </a:r>
              </a:p>
              <a:p>
                <a:pPr lvl="1"/>
                <a:r>
                  <a:rPr lang="en-US" sz="2400" dirty="0">
                    <a:latin typeface="Calibri" panose="020F0502020204030204" pitchFamily="34" charset="0"/>
                    <a:cs typeface="Calibri" panose="020F0502020204030204" pitchFamily="34" charset="0"/>
                  </a:rPr>
                  <a:t>Given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𝑝𝑞</m:t>
                    </m:r>
                  </m:oMath>
                </a14:m>
                <a:r>
                  <a:rPr lang="en-US" sz="2400" dirty="0">
                    <a:latin typeface="Calibri" panose="020F0502020204030204" pitchFamily="34" charset="0"/>
                    <a:cs typeface="Calibri" panose="020F0502020204030204" pitchFamily="34" charset="0"/>
                  </a:rPr>
                  <a:t>, find p or q and RSA is broken</a:t>
                </a:r>
              </a:p>
              <a:p>
                <a:r>
                  <a:rPr lang="en-US" sz="2400" dirty="0">
                    <a:latin typeface="Calibri" panose="020F0502020204030204" pitchFamily="34" charset="0"/>
                    <a:cs typeface="Calibri" panose="020F0502020204030204" pitchFamily="34" charset="0"/>
                  </a:rPr>
                  <a:t>Factoring like “exhaustive search” for RSA</a:t>
                </a:r>
              </a:p>
              <a:p>
                <a:r>
                  <a:rPr lang="en-US" sz="2400" dirty="0">
                    <a:latin typeface="Calibri" panose="020F0502020204030204" pitchFamily="34" charset="0"/>
                    <a:cs typeface="Calibri" panose="020F0502020204030204" pitchFamily="34" charset="0"/>
                  </a:rPr>
                  <a:t>What are best factoring methods?</a:t>
                </a:r>
              </a:p>
              <a:p>
                <a:r>
                  <a:rPr lang="en-US" sz="2400" dirty="0">
                    <a:latin typeface="Calibri" panose="020F0502020204030204" pitchFamily="34" charset="0"/>
                    <a:cs typeface="Calibri" panose="020F0502020204030204" pitchFamily="34" charset="0"/>
                  </a:rPr>
                  <a:t>How does RSA “key size” compare to symmetric cipher key size?</a:t>
                </a:r>
              </a:p>
            </p:txBody>
          </p:sp>
        </mc:Choice>
        <mc:Fallback xmlns="">
          <p:sp>
            <p:nvSpPr>
              <p:cNvPr id="193539" name="Rectangle 3"/>
              <p:cNvSpPr>
                <a:spLocks noGrp="1" noRot="1" noChangeAspect="1" noMove="1" noResize="1" noEditPoints="1" noAdjustHandles="1" noChangeArrowheads="1" noChangeShapeType="1" noTextEdit="1"/>
              </p:cNvSpPr>
              <p:nvPr>
                <p:ph type="body" idx="1"/>
              </p:nvPr>
            </p:nvSpPr>
            <p:spPr>
              <a:xfrm>
                <a:off x="685800" y="1981200"/>
                <a:ext cx="7772400" cy="4038600"/>
              </a:xfrm>
              <a:blipFill>
                <a:blip r:embed="rId2"/>
                <a:stretch>
                  <a:fillRect l="-1305" t="-1567"/>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152400"/>
            <a:ext cx="7772400" cy="990600"/>
          </a:xfrm>
        </p:spPr>
        <p:txBody>
          <a:bodyPr/>
          <a:lstStyle/>
          <a:p>
            <a:r>
              <a:rPr lang="en-US" sz="3600" dirty="0"/>
              <a:t>Trial Division</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2057400"/>
                <a:ext cx="8229600" cy="4191000"/>
              </a:xfrm>
            </p:spPr>
            <p:txBody>
              <a:bodyPr/>
              <a:lstStyle/>
              <a:p>
                <a:r>
                  <a:rPr lang="en-US" sz="2400" dirty="0">
                    <a:latin typeface="Calibri" panose="020F0502020204030204" pitchFamily="34" charset="0"/>
                    <a:cs typeface="Calibri" panose="020F0502020204030204" pitchFamily="34" charset="0"/>
                  </a:rPr>
                  <a:t>Given n, trial divide n by 2, 3, 4, 5, 6, 7,…, </a:t>
                </a:r>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a:t>
                </a:r>
                <a:r>
                  <a:rPr lang="en-US" sz="2400" dirty="0">
                    <a:latin typeface="Calibri" panose="020F0502020204030204" pitchFamily="34" charset="0"/>
                    <a:cs typeface="Calibri" panose="020F0502020204030204" pitchFamily="34" charset="0"/>
                    <a:sym typeface="Symbol" pitchFamily="18" charset="2"/>
                  </a:rPr>
                  <a:t></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Expected work is about </a:t>
                </a:r>
                <a14:m>
                  <m:oMath xmlns:m="http://schemas.openxmlformats.org/officeDocument/2006/math">
                    <m:f>
                      <m:fPr>
                        <m:ctrlPr>
                          <a:rPr lang="en-US" sz="2400" i="1" smtClean="0">
                            <a:latin typeface="Cambria Math" panose="02040503050406030204" pitchFamily="18" charset="0"/>
                          </a:rPr>
                        </m:ctrlPr>
                      </m:fPr>
                      <m:num>
                        <m:rad>
                          <m:radPr>
                            <m:degHide m:val="on"/>
                            <m:ctrlPr>
                              <a:rPr lang="en-US" sz="2400" i="1" smtClean="0">
                                <a:latin typeface="Cambria Math" panose="02040503050406030204" pitchFamily="18" charset="0"/>
                              </a:rPr>
                            </m:ctrlPr>
                          </m:radPr>
                          <m:deg/>
                          <m:e>
                            <m:r>
                              <a:rPr lang="en-US" sz="2400" i="1" smtClean="0">
                                <a:latin typeface="Cambria Math" panose="02040503050406030204" pitchFamily="18" charset="0"/>
                                <a:ea typeface="Cambria Math" panose="02040503050406030204" pitchFamily="18" charset="0"/>
                              </a:rPr>
                              <m:t>𝜋</m:t>
                            </m:r>
                          </m:e>
                        </m:rad>
                      </m:num>
                      <m:den>
                        <m:r>
                          <a:rPr lang="en-US" sz="2400" b="0" i="1" smtClean="0">
                            <a:latin typeface="Cambria Math" panose="02040503050406030204" pitchFamily="18" charset="0"/>
                          </a:rPr>
                          <m:t>2</m:t>
                        </m:r>
                      </m:den>
                    </m:f>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Trying only prime numbers reduces search </a:t>
                </a:r>
              </a:p>
              <a:p>
                <a:endParaRPr lang="en-US" sz="2400" dirty="0">
                  <a:latin typeface="Calibri" panose="020F0502020204030204" pitchFamily="34" charset="0"/>
                  <a:cs typeface="Calibri" panose="020F0502020204030204" pitchFamily="34" charset="0"/>
                  <a:sym typeface="Symbol" pitchFamily="18" charset="2"/>
                </a:endParaRPr>
              </a:p>
              <a:p>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 ≈ n/ln(n) is number of primes up to n.</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2057400"/>
                <a:ext cx="8229600" cy="4191000"/>
              </a:xfrm>
              <a:blipFill>
                <a:blip r:embed="rId2"/>
                <a:stretch>
                  <a:fillRect l="-1235" t="-1813"/>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228600"/>
            <a:ext cx="7772400" cy="990600"/>
          </a:xfrm>
        </p:spPr>
        <p:txBody>
          <a:bodyPr/>
          <a:lstStyle/>
          <a:p>
            <a:r>
              <a:rPr lang="en-US" sz="3600"/>
              <a:t>Fast generic factoring algorithms</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1828800"/>
                <a:ext cx="8229600" cy="4191000"/>
              </a:xfrm>
            </p:spPr>
            <p:txBody>
              <a:bodyPr/>
              <a:lstStyle/>
              <a:p>
                <a:r>
                  <a:rPr lang="en-US" sz="2400" dirty="0">
                    <a:latin typeface="Calibri" panose="020F0502020204030204" pitchFamily="34" charset="0"/>
                    <a:cs typeface="Calibri" panose="020F0502020204030204" pitchFamily="34" charset="0"/>
                  </a:rPr>
                  <a:t>Pollard p-1</a:t>
                </a:r>
              </a:p>
              <a:p>
                <a:r>
                  <a:rPr lang="en-US" sz="2400" dirty="0">
                    <a:latin typeface="Calibri" panose="020F0502020204030204" pitchFamily="34" charset="0"/>
                    <a:cs typeface="Calibri" panose="020F0502020204030204" pitchFamily="34" charset="0"/>
                  </a:rPr>
                  <a:t>Elliptic curve factoring</a:t>
                </a:r>
              </a:p>
              <a:p>
                <a:r>
                  <a:rPr lang="en-US" sz="2400" dirty="0">
                    <a:latin typeface="Calibri" panose="020F0502020204030204" pitchFamily="34" charset="0"/>
                    <a:cs typeface="Calibri" panose="020F0502020204030204" pitchFamily="34" charset="0"/>
                  </a:rPr>
                  <a:t>Pollard r</a:t>
                </a:r>
              </a:p>
              <a:p>
                <a:r>
                  <a:rPr lang="en-US" sz="2400" dirty="0">
                    <a:latin typeface="Calibri" panose="020F0502020204030204" pitchFamily="34" charset="0"/>
                    <a:cs typeface="Calibri" panose="020F0502020204030204" pitchFamily="34" charset="0"/>
                  </a:rPr>
                  <a:t>Quadratic sieve</a:t>
                </a:r>
              </a:p>
              <a:p>
                <a:r>
                  <a:rPr lang="en-US" sz="2400" dirty="0">
                    <a:latin typeface="Calibri" panose="020F0502020204030204" pitchFamily="34" charset="0"/>
                    <a:cs typeface="Calibri" panose="020F0502020204030204" pitchFamily="34" charset="0"/>
                  </a:rPr>
                  <a:t>Number field sieve</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Last three exploit basic idea of finding x, y with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𝑦</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using methods that make it likely that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𝑦</m:t>
                    </m:r>
                    <m:r>
                      <a:rPr lang="en-US" sz="2400" i="1" dirty="0"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𝑥</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𝑦</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“split” the factors of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1828800"/>
                <a:ext cx="8229600" cy="4191000"/>
              </a:xfrm>
              <a:blipFill>
                <a:blip r:embed="rId2"/>
                <a:stretch>
                  <a:fillRect l="-1235" t="-1511"/>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75</a:t>
            </a:fld>
            <a:endParaRPr lang="en-US"/>
          </a:p>
        </p:txBody>
      </p:sp>
      <mc:AlternateContent xmlns:mc="http://schemas.openxmlformats.org/markup-compatibility/2006" xmlns:a14="http://schemas.microsoft.com/office/drawing/2010/main">
        <mc:Choice Requires="a14">
          <p:sp>
            <p:nvSpPr>
              <p:cNvPr id="70660" name="Rectangle 2"/>
              <p:cNvSpPr>
                <a:spLocks noGrp="1" noChangeArrowheads="1"/>
              </p:cNvSpPr>
              <p:nvPr>
                <p:ph type="title"/>
              </p:nvPr>
            </p:nvSpPr>
            <p:spPr>
              <a:xfrm>
                <a:off x="685800" y="152400"/>
                <a:ext cx="7772400" cy="838200"/>
              </a:xfrm>
            </p:spPr>
            <p:txBody>
              <a:bodyPr/>
              <a:lstStyle/>
              <a:p>
                <a:r>
                  <a:rPr lang="en-US" sz="3600" dirty="0"/>
                  <a:t>Pollard </a:t>
                </a:r>
                <a14:m>
                  <m:oMath xmlns:m="http://schemas.openxmlformats.org/officeDocument/2006/math">
                    <m:r>
                      <a:rPr lang="en-US" sz="3600" i="1" dirty="0" smtClean="0">
                        <a:latin typeface="Cambria Math" panose="02040503050406030204" pitchFamily="18" charset="0"/>
                      </a:rPr>
                      <m:t>𝑝</m:t>
                    </m:r>
                    <m:r>
                      <a:rPr lang="en-US" sz="3600" i="1" dirty="0" smtClean="0">
                        <a:latin typeface="Cambria Math" panose="02040503050406030204" pitchFamily="18" charset="0"/>
                      </a:rPr>
                      <m:t>−1</m:t>
                    </m:r>
                  </m:oMath>
                </a14:m>
                <a:endParaRPr lang="en-US" sz="3600" dirty="0"/>
              </a:p>
            </p:txBody>
          </p:sp>
        </mc:Choice>
        <mc:Fallback xmlns="">
          <p:sp>
            <p:nvSpPr>
              <p:cNvPr id="70660" name="Rectangle 2"/>
              <p:cNvSpPr>
                <a:spLocks noGrp="1" noRot="1" noChangeAspect="1" noMove="1" noResize="1" noEditPoints="1" noAdjustHandles="1" noChangeArrowheads="1" noChangeShapeType="1" noTextEdit="1"/>
              </p:cNvSpPr>
              <p:nvPr>
                <p:ph type="title"/>
              </p:nvPr>
            </p:nvSpPr>
            <p:spPr>
              <a:xfrm>
                <a:off x="685800" y="152400"/>
                <a:ext cx="7772400" cy="838200"/>
              </a:xfrm>
              <a:blipFill>
                <a:blip r:embed="rId2"/>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304800" y="1447800"/>
                <a:ext cx="8534400" cy="4572000"/>
              </a:xfrm>
            </p:spPr>
            <p:txBody>
              <a:bodyPr/>
              <a:lstStyle/>
              <a:p>
                <a:r>
                  <a:rPr lang="en-US" sz="2000" dirty="0">
                    <a:latin typeface="Calibri" panose="020F0502020204030204" pitchFamily="34" charset="0"/>
                    <a:cs typeface="Calibri" panose="020F0502020204030204" pitchFamily="34" charset="0"/>
                  </a:rPr>
                  <a:t>Goal: Factor n.</a:t>
                </a:r>
              </a:p>
              <a:p>
                <a:pPr lvl="1"/>
                <a:r>
                  <a:rPr lang="en-US" sz="2000" dirty="0">
                    <a:latin typeface="Calibri" panose="020F0502020204030204" pitchFamily="34" charset="0"/>
                    <a:cs typeface="Calibri" panose="020F0502020204030204" pitchFamily="34" charset="0"/>
                  </a:rPr>
                  <a:t>Pick an integer B.</a:t>
                </a:r>
              </a:p>
              <a:p>
                <a:pPr lvl="1"/>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sub>
                      <m:sup/>
                      <m:e>
                        <m:r>
                          <a:rPr lang="en-US" sz="2000" b="0" i="1" smtClean="0">
                            <a:latin typeface="Cambria Math" panose="02040503050406030204" pitchFamily="18" charset="0"/>
                          </a:rPr>
                          <m:t>𝑡</m:t>
                        </m:r>
                      </m:e>
                    </m:nary>
                  </m:oMath>
                </a14:m>
                <a:r>
                  <a:rPr lang="en-US" sz="2000" dirty="0">
                    <a:latin typeface="Calibri" panose="020F0502020204030204" pitchFamily="34" charset="0"/>
                    <a:cs typeface="Calibri" panose="020F0502020204030204" pitchFamily="34" charset="0"/>
                  </a:rPr>
                  <a:t>, where t=</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 largest power of q (prime) ≤B.</a:t>
                </a:r>
              </a:p>
              <a:p>
                <a:pPr lvl="1">
                  <a:spcBef>
                    <a:spcPts val="200"/>
                  </a:spcBef>
                </a:pPr>
                <a:r>
                  <a:rPr lang="en-US" sz="2000" dirty="0">
                    <a:latin typeface="Calibri" panose="020F0502020204030204" pitchFamily="34" charset="0"/>
                    <a:cs typeface="Calibri" panose="020F0502020204030204" pitchFamily="34" charset="0"/>
                  </a:rPr>
                  <a:t>If n has a factor p and p-1 has small factors, it is likely that a random a has the property that p-1| k and thus that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(mod p).</a:t>
                </a:r>
              </a:p>
              <a:p>
                <a:pPr lvl="1"/>
                <a:r>
                  <a:rPr lang="en-US" sz="2000" dirty="0">
                    <a:latin typeface="Calibri" panose="020F0502020204030204" pitchFamily="34" charset="0"/>
                    <a:cs typeface="Calibri" panose="020F0502020204030204" pitchFamily="34" charset="0"/>
                  </a:rPr>
                  <a:t>Compute (a</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n).</a:t>
                </a:r>
              </a:p>
              <a:p>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Elliptic Curve Factoring Method is an extension of this idea.</a:t>
                </a:r>
              </a:p>
              <a:p>
                <a:r>
                  <a:rPr lang="en-US" sz="2000" dirty="0">
                    <a:latin typeface="Calibri" panose="020F0502020204030204" pitchFamily="34" charset="0"/>
                    <a:cs typeface="Calibri" panose="020F0502020204030204" pitchFamily="34" charset="0"/>
                  </a:rPr>
                  <a:t>Example:</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=1241143, </m:t>
                    </m:r>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=13, </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8⋅9⋅5⋅7⋅11⋅13</m:t>
                    </m:r>
                  </m:oMath>
                </a14:m>
                <a:r>
                  <a:rPr lang="en-US" sz="2000" dirty="0">
                    <a:latin typeface="Calibri" panose="020F0502020204030204" pitchFamily="34" charset="0"/>
                    <a:cs typeface="Calibri" panose="020F0502020204030204" pitchFamily="34" charset="0"/>
                  </a:rPr>
                  <a:t>.</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=2, 2</m:t>
                    </m:r>
                    <m:r>
                      <a:rPr lang="en-US" sz="2000" i="1" baseline="30000"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 861526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1241143), (861525, 1241143)= 547. 1241143/547=2269</m:t>
                    </m:r>
                  </m:oMath>
                </a14:m>
                <a:r>
                  <a:rPr lang="en-US" sz="2000" dirty="0">
                    <a:latin typeface="Calibri" panose="020F0502020204030204" pitchFamily="34" charset="0"/>
                    <a:cs typeface="Calibri" panose="020F0502020204030204" pitchFamily="34" charset="0"/>
                  </a:rPr>
                  <a:t>.   </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=547⋅2269</m:t>
                    </m:r>
                  </m:oMath>
                </a14:m>
                <a:r>
                  <a:rPr lang="en-US" sz="2000" dirty="0">
                    <a:latin typeface="Calibri" panose="020F0502020204030204" pitchFamily="34" charset="0"/>
                    <a:cs typeface="Calibri" panose="020F0502020204030204" pitchFamily="34" charset="0"/>
                  </a:rPr>
                  <a:t>.</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304800" y="1447800"/>
                <a:ext cx="8534400" cy="4572000"/>
              </a:xfrm>
              <a:blipFill>
                <a:blip r:embed="rId3"/>
                <a:stretch>
                  <a:fillRect l="-744" t="-831"/>
                </a:stretch>
              </a:blipFill>
            </p:spPr>
            <p:txBody>
              <a:bodyPr/>
              <a:lstStyle/>
              <a:p>
                <a:r>
                  <a:rPr lang="en-US">
                    <a:noFill/>
                  </a:rPr>
                  <a:t> </a:t>
                </a:r>
              </a:p>
            </p:txBody>
          </p:sp>
        </mc:Fallback>
      </mc:AlternateContent>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85800" y="152400"/>
            <a:ext cx="7772400" cy="914400"/>
          </a:xfrm>
        </p:spPr>
        <p:txBody>
          <a:bodyPr/>
          <a:lstStyle/>
          <a:p>
            <a:r>
              <a:rPr lang="en-US" sz="3600" dirty="0" err="1"/>
              <a:t>Kraitchik’s</a:t>
            </a:r>
            <a:r>
              <a:rPr lang="en-US" sz="3600" dirty="0"/>
              <a:t> observation</a:t>
            </a:r>
          </a:p>
        </p:txBody>
      </p:sp>
      <mc:AlternateContent xmlns:mc="http://schemas.openxmlformats.org/markup-compatibility/2006" xmlns:a14="http://schemas.microsoft.com/office/drawing/2010/main">
        <mc:Choice Requires="a14">
          <p:sp>
            <p:nvSpPr>
              <p:cNvPr id="216067" name="Rectangle 3"/>
              <p:cNvSpPr>
                <a:spLocks noGrp="1" noChangeArrowheads="1"/>
              </p:cNvSpPr>
              <p:nvPr>
                <p:ph type="body" idx="1"/>
              </p:nvPr>
            </p:nvSpPr>
            <p:spPr>
              <a:xfrm>
                <a:off x="304800" y="1981200"/>
                <a:ext cx="8534400" cy="3581400"/>
              </a:xfrm>
            </p:spPr>
            <p:txBody>
              <a:bodyPr/>
              <a:lstStyle/>
              <a:p>
                <a:pPr>
                  <a:spcBef>
                    <a:spcPts val="200"/>
                  </a:spcBef>
                </a:pPr>
                <a:r>
                  <a:rPr lang="en-US" sz="2000" dirty="0">
                    <a:latin typeface="Calibri" panose="020F0502020204030204" pitchFamily="34" charset="0"/>
                    <a:cs typeface="Calibri" panose="020F0502020204030204" pitchFamily="34" charset="0"/>
                  </a:rPr>
                  <a:t>We want to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Suppose we find x, y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unrelated “random” processes for generating x and y.</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 it is more likely that p and q will appear in different factors than that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divide one of the factors.</a:t>
                </a:r>
              </a:p>
              <a:p>
                <a:pPr lvl="1">
                  <a:spcBef>
                    <a:spcPts val="200"/>
                  </a:spcBef>
                </a:pPr>
                <a:r>
                  <a:rPr lang="en-US" sz="2000" dirty="0">
                    <a:latin typeface="Calibri" panose="020F0502020204030204" pitchFamily="34" charset="0"/>
                    <a:cs typeface="Calibri" panose="020F0502020204030204" pitchFamily="34" charset="0"/>
                  </a:rPr>
                  <a:t>The odds are n</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:1 for nearly equal p and q.</a:t>
                </a:r>
              </a:p>
              <a:p>
                <a:pPr>
                  <a:spcBef>
                    <a:spcPts val="200"/>
                  </a:spcBef>
                </a:pPr>
                <a:r>
                  <a:rPr lang="en-US" sz="2000" dirty="0">
                    <a:latin typeface="Calibri" panose="020F0502020204030204" pitchFamily="34" charset="0"/>
                    <a:cs typeface="Calibri" panose="020F0502020204030204" pitchFamily="34" charset="0"/>
                  </a:rPr>
                  <a:t>To factor,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in the “likely” case well get </a:t>
                </a:r>
              </a:p>
              <a:p>
                <a:pPr>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a:t>
                </a:r>
              </a:p>
              <a:p>
                <a:endParaRPr lang="en-US" sz="2400" dirty="0"/>
              </a:p>
            </p:txBody>
          </p:sp>
        </mc:Choice>
        <mc:Fallback xmlns="">
          <p:sp>
            <p:nvSpPr>
              <p:cNvPr id="216067" name="Rectangle 3"/>
              <p:cNvSpPr>
                <a:spLocks noGrp="1" noRot="1" noChangeAspect="1" noMove="1" noResize="1" noEditPoints="1" noAdjustHandles="1" noChangeArrowheads="1" noChangeShapeType="1" noTextEdit="1"/>
              </p:cNvSpPr>
              <p:nvPr>
                <p:ph type="body" idx="1"/>
              </p:nvPr>
            </p:nvSpPr>
            <p:spPr>
              <a:xfrm>
                <a:off x="304800" y="1981200"/>
                <a:ext cx="8534400" cy="3581400"/>
              </a:xfrm>
              <a:blipFill>
                <a:blip r:embed="rId2"/>
                <a:stretch>
                  <a:fillRect l="-744" t="-1060"/>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77</a:t>
            </a:fld>
            <a:endParaRPr lang="en-US"/>
          </a:p>
        </p:txBody>
      </p:sp>
      <p:sp>
        <p:nvSpPr>
          <p:cNvPr id="70660" name="Rectangle 2"/>
          <p:cNvSpPr>
            <a:spLocks noGrp="1" noChangeArrowheads="1"/>
          </p:cNvSpPr>
          <p:nvPr>
            <p:ph type="title"/>
          </p:nvPr>
        </p:nvSpPr>
        <p:spPr>
          <a:xfrm>
            <a:off x="685800" y="76200"/>
            <a:ext cx="7772400" cy="838200"/>
          </a:xfrm>
        </p:spPr>
        <p:txBody>
          <a:bodyPr/>
          <a:lstStyle/>
          <a:p>
            <a:r>
              <a:rPr lang="en-US" sz="3600" dirty="0"/>
              <a:t>Factoring – Pollard </a:t>
            </a:r>
            <a:r>
              <a:rPr lang="en-US" sz="3600" dirty="0" err="1">
                <a:latin typeface="Math1Mono"/>
              </a:rPr>
              <a:t>ρ</a:t>
            </a:r>
            <a:endParaRPr lang="en-US" sz="3600" dirty="0">
              <a:latin typeface="Math1Mono"/>
            </a:endParaRPr>
          </a:p>
        </p:txBody>
      </p:sp>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680852" y="2305050"/>
                <a:ext cx="7772400" cy="2552700"/>
              </a:xfrm>
            </p:spPr>
            <p:txBody>
              <a:bodyPr/>
              <a:lstStyle/>
              <a:p>
                <a:pPr>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𝑓</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r>
                          <a:rPr lang="en-US" sz="2400" b="0" i="1" dirty="0" smtClean="0">
                            <a:latin typeface="Cambria Math" panose="02040503050406030204" pitchFamily="18" charset="0"/>
                            <a:cs typeface="Calibri" panose="020F0502020204030204" pitchFamily="34" charset="0"/>
                          </a:rPr>
                          <m:t>+1</m:t>
                        </m:r>
                      </m:sub>
                    </m:sSub>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𝑓</m:t>
                    </m:r>
                    <m:r>
                      <a:rPr lang="en-US" sz="2400" i="1" dirty="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Look at</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𝑥</m:t>
                    </m:r>
                    <m:r>
                      <a:rPr lang="en-US" sz="2400" i="1" baseline="-25000" dirty="0" err="1">
                        <a:latin typeface="Cambria Math" panose="02040503050406030204" pitchFamily="18" charset="0"/>
                        <a:cs typeface="Calibri" panose="020F0502020204030204" pitchFamily="34" charset="0"/>
                      </a:rPr>
                      <m:t>𝑗</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Actually, use Floyd’s trick and look at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𝑚</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𝑥</m:t>
                    </m:r>
                    <m:r>
                      <a:rPr lang="en-US" sz="2400" i="1" baseline="-25000" dirty="0">
                        <a:latin typeface="Cambria Math" panose="02040503050406030204" pitchFamily="18" charset="0"/>
                        <a:cs typeface="Calibri" panose="020F0502020204030204" pitchFamily="34" charset="0"/>
                      </a:rPr>
                      <m:t>2</m:t>
                    </m:r>
                    <m:r>
                      <a:rPr lang="en-US" sz="2400" i="1" baseline="-25000" dirty="0">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Loop expected after about </a:t>
                </a:r>
                <a14:m>
                  <m:oMath xmlns:m="http://schemas.openxmlformats.org/officeDocument/2006/math">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2</m:t>
                            </m:r>
                          </m:den>
                        </m:f>
                      </m:e>
                    </m:rad>
                  </m:oMath>
                </a14:m>
                <a:r>
                  <a:rPr lang="en-US" sz="2400" dirty="0">
                    <a:latin typeface="Calibri" panose="020F0502020204030204" pitchFamily="34" charset="0"/>
                    <a:cs typeface="Calibri" panose="020F0502020204030204" pitchFamily="34" charset="0"/>
                  </a:rPr>
                  <a:t> steps).</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680852" y="2305050"/>
                <a:ext cx="7772400" cy="2552700"/>
              </a:xfrm>
              <a:blipFill>
                <a:blip r:embed="rId3"/>
                <a:stretch>
                  <a:fillRect l="-1142"/>
                </a:stretch>
              </a:blipFill>
            </p:spPr>
            <p:txBody>
              <a:bodyPr/>
              <a:lstStyle/>
              <a:p>
                <a:r>
                  <a:rPr lang="en-US">
                    <a:noFill/>
                  </a:rPr>
                  <a:t> </a:t>
                </a:r>
              </a:p>
            </p:txBody>
          </p:sp>
        </mc:Fallback>
      </mc:AlternateContent>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78</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Pollard </a:t>
            </a:r>
            <a:r>
              <a:rPr lang="en-US" sz="3600" dirty="0" err="1">
                <a:latin typeface="Math1Mono"/>
              </a:rPr>
              <a:t>ρ</a:t>
            </a:r>
            <a:r>
              <a:rPr lang="en-US" sz="3600" dirty="0"/>
              <a:t> factoring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55594" y="1760908"/>
                <a:ext cx="6033053" cy="3801692"/>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We use our old favorite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r>
                          <a:rPr lang="en-US" sz="2000" b="0" i="1" smtClean="0">
                            <a:latin typeface="Cambria Math" panose="02040503050406030204" pitchFamily="18" charset="0"/>
                            <a:cs typeface="Calibri" panose="020F0502020204030204" pitchFamily="34" charset="0"/>
                          </a:rPr>
                          <m:t>+1</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0</m:t>
                    </m:r>
                    <m:r>
                      <a:rPr lang="en-US" sz="2000" i="1" dirty="0" smtClean="0">
                        <a:latin typeface="Cambria Math" panose="02040503050406030204" pitchFamily="18" charset="0"/>
                        <a:cs typeface="Calibri" panose="020F0502020204030204" pitchFamily="34" charset="0"/>
                      </a:rPr>
                      <m:t>=952,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=656,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=1026,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3</m:t>
                    </m:r>
                    <m:r>
                      <a:rPr lang="en-US" sz="2000" i="1" dirty="0" smtClean="0">
                        <a:latin typeface="Cambria Math" panose="02040503050406030204" pitchFamily="18" charset="0"/>
                        <a:cs typeface="Calibri" panose="020F0502020204030204" pitchFamily="34" charset="0"/>
                      </a:rPr>
                      <m:t>=1396,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=989</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=1174,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6</m:t>
                    </m:r>
                    <m:r>
                      <a:rPr lang="en-US" sz="2000" i="1" dirty="0">
                        <a:latin typeface="Cambria Math" panose="02040503050406030204" pitchFamily="18" charset="0"/>
                        <a:cs typeface="Calibri" panose="020F0502020204030204" pitchFamily="34" charset="0"/>
                      </a:rPr>
                      <m:t>=841,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7</m:t>
                    </m:r>
                    <m:r>
                      <a:rPr lang="en-US" sz="2000" i="1" dirty="0">
                        <a:latin typeface="Cambria Math" panose="02040503050406030204" pitchFamily="18" charset="0"/>
                        <a:cs typeface="Calibri" panose="020F0502020204030204" pitchFamily="34" charset="0"/>
                      </a:rPr>
                      <m:t>=360,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=656</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952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=656=</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360</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1517)</m:t>
                    </m:r>
                  </m:oMath>
                </a14:m>
                <a:endParaRPr lang="en-US" sz="2000" b="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952−360=592</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(592, 1517)= 37</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Question:  Where does the name </a:t>
                </a:r>
                <a:r>
                  <a:rPr lang="en-US" sz="2000" dirty="0" err="1">
                    <a:latin typeface="Calibri" panose="020F0502020204030204" pitchFamily="34" charset="0"/>
                    <a:cs typeface="Calibri" panose="020F0502020204030204" pitchFamily="34" charset="0"/>
                  </a:rPr>
                  <a:t>ρ</a:t>
                </a:r>
                <a:r>
                  <a:rPr lang="en-US" sz="2000" dirty="0">
                    <a:latin typeface="Calibri" panose="020F0502020204030204" pitchFamily="34" charset="0"/>
                    <a:cs typeface="Calibri" panose="020F0502020204030204" pitchFamily="34" charset="0"/>
                  </a:rPr>
                  <a:t> factoring come from?</a:t>
                </a:r>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55594" y="1760908"/>
                <a:ext cx="6033053" cy="3801692"/>
              </a:xfrm>
              <a:blipFill>
                <a:blip r:embed="rId3"/>
                <a:stretch>
                  <a:fillRect l="-1050" t="-199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4C5F058-B837-886F-6071-784D9DD526AF}"/>
              </a:ext>
            </a:extLst>
          </p:cNvPr>
          <p:cNvGrpSpPr/>
          <p:nvPr/>
        </p:nvGrpSpPr>
        <p:grpSpPr>
          <a:xfrm>
            <a:off x="6553200" y="1790700"/>
            <a:ext cx="2594234" cy="2807732"/>
            <a:chOff x="6019800" y="1752600"/>
            <a:chExt cx="2594234" cy="2807732"/>
          </a:xfrm>
        </p:grpSpPr>
        <p:sp>
          <p:nvSpPr>
            <p:cNvPr id="2" name="Oval 1">
              <a:extLst>
                <a:ext uri="{FF2B5EF4-FFF2-40B4-BE49-F238E27FC236}">
                  <a16:creationId xmlns:a16="http://schemas.microsoft.com/office/drawing/2014/main" id="{4E3B1AFC-0127-086C-312B-45E5B301395D}"/>
                </a:ext>
              </a:extLst>
            </p:cNvPr>
            <p:cNvSpPr/>
            <p:nvPr/>
          </p:nvSpPr>
          <p:spPr bwMode="auto">
            <a:xfrm>
              <a:off x="6705600" y="42291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 name="Oval 2">
              <a:extLst>
                <a:ext uri="{FF2B5EF4-FFF2-40B4-BE49-F238E27FC236}">
                  <a16:creationId xmlns:a16="http://schemas.microsoft.com/office/drawing/2014/main" id="{3D37AD3F-518B-ED7A-7C09-122B7F399B82}"/>
                </a:ext>
              </a:extLst>
            </p:cNvPr>
            <p:cNvSpPr/>
            <p:nvPr/>
          </p:nvSpPr>
          <p:spPr bwMode="auto">
            <a:xfrm>
              <a:off x="6705600" y="37338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9" name="Straight Arrow Connector 8">
              <a:extLst>
                <a:ext uri="{FF2B5EF4-FFF2-40B4-BE49-F238E27FC236}">
                  <a16:creationId xmlns:a16="http://schemas.microsoft.com/office/drawing/2014/main" id="{005FFC63-1D00-39C9-2A69-AC88DB5A3C2B}"/>
                </a:ext>
              </a:extLst>
            </p:cNvPr>
            <p:cNvCxnSpPr>
              <a:cxnSpLocks/>
            </p:cNvCxnSpPr>
            <p:nvPr/>
          </p:nvCxnSpPr>
          <p:spPr bwMode="auto">
            <a:xfrm flipV="1">
              <a:off x="6781800" y="38862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1" name="Oval 10">
              <a:extLst>
                <a:ext uri="{FF2B5EF4-FFF2-40B4-BE49-F238E27FC236}">
                  <a16:creationId xmlns:a16="http://schemas.microsoft.com/office/drawing/2014/main" id="{DDDF797E-F895-205C-F327-78099B26B385}"/>
                </a:ext>
              </a:extLst>
            </p:cNvPr>
            <p:cNvSpPr/>
            <p:nvPr/>
          </p:nvSpPr>
          <p:spPr bwMode="auto">
            <a:xfrm>
              <a:off x="6705600" y="32385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12" name="Oval 11">
              <a:extLst>
                <a:ext uri="{FF2B5EF4-FFF2-40B4-BE49-F238E27FC236}">
                  <a16:creationId xmlns:a16="http://schemas.microsoft.com/office/drawing/2014/main" id="{D735A7DA-A361-9EE8-5E3C-789253656554}"/>
                </a:ext>
              </a:extLst>
            </p:cNvPr>
            <p:cNvSpPr/>
            <p:nvPr/>
          </p:nvSpPr>
          <p:spPr bwMode="auto">
            <a:xfrm>
              <a:off x="6705600" y="27432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3" name="Straight Arrow Connector 12">
              <a:extLst>
                <a:ext uri="{FF2B5EF4-FFF2-40B4-BE49-F238E27FC236}">
                  <a16:creationId xmlns:a16="http://schemas.microsoft.com/office/drawing/2014/main" id="{9F2E1613-FB25-948A-CFC5-CBFEE65B1766}"/>
                </a:ext>
              </a:extLst>
            </p:cNvPr>
            <p:cNvCxnSpPr>
              <a:cxnSpLocks/>
            </p:cNvCxnSpPr>
            <p:nvPr/>
          </p:nvCxnSpPr>
          <p:spPr bwMode="auto">
            <a:xfrm flipV="1">
              <a:off x="6781800" y="28956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60C9E0AC-7187-4ADD-8321-319BF302A073}"/>
                </a:ext>
              </a:extLst>
            </p:cNvPr>
            <p:cNvCxnSpPr>
              <a:cxnSpLocks/>
            </p:cNvCxnSpPr>
            <p:nvPr/>
          </p:nvCxnSpPr>
          <p:spPr bwMode="auto">
            <a:xfrm flipV="1">
              <a:off x="6781800" y="33909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8FAAAE9E-2429-8415-3BAB-0DD3092ED0CB}"/>
                </a:ext>
              </a:extLst>
            </p:cNvPr>
            <p:cNvSpPr/>
            <p:nvPr/>
          </p:nvSpPr>
          <p:spPr bwMode="auto">
            <a:xfrm>
              <a:off x="6705600" y="22479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6" name="Straight Arrow Connector 15">
              <a:extLst>
                <a:ext uri="{FF2B5EF4-FFF2-40B4-BE49-F238E27FC236}">
                  <a16:creationId xmlns:a16="http://schemas.microsoft.com/office/drawing/2014/main" id="{A409CD66-3FFA-A9C1-E297-1DD437B87CA4}"/>
                </a:ext>
              </a:extLst>
            </p:cNvPr>
            <p:cNvCxnSpPr>
              <a:cxnSpLocks/>
            </p:cNvCxnSpPr>
            <p:nvPr/>
          </p:nvCxnSpPr>
          <p:spPr bwMode="auto">
            <a:xfrm flipV="1">
              <a:off x="6781800" y="24003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Oval 18">
              <a:extLst>
                <a:ext uri="{FF2B5EF4-FFF2-40B4-BE49-F238E27FC236}">
                  <a16:creationId xmlns:a16="http://schemas.microsoft.com/office/drawing/2014/main" id="{7912FE34-7555-D8A5-33C2-CC92414D1B47}"/>
                </a:ext>
              </a:extLst>
            </p:cNvPr>
            <p:cNvSpPr/>
            <p:nvPr/>
          </p:nvSpPr>
          <p:spPr bwMode="auto">
            <a:xfrm rot="5400000">
              <a:off x="766572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0" name="Straight Arrow Connector 19">
              <a:extLst>
                <a:ext uri="{FF2B5EF4-FFF2-40B4-BE49-F238E27FC236}">
                  <a16:creationId xmlns:a16="http://schemas.microsoft.com/office/drawing/2014/main" id="{29B60EC2-5546-71C1-8AD7-EB4FA2B73BCE}"/>
                </a:ext>
              </a:extLst>
            </p:cNvPr>
            <p:cNvCxnSpPr>
              <a:cxnSpLocks/>
            </p:cNvCxnSpPr>
            <p:nvPr/>
          </p:nvCxnSpPr>
          <p:spPr bwMode="auto">
            <a:xfrm rot="5400000" flipV="1">
              <a:off x="75247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1" name="Oval 20">
              <a:extLst>
                <a:ext uri="{FF2B5EF4-FFF2-40B4-BE49-F238E27FC236}">
                  <a16:creationId xmlns:a16="http://schemas.microsoft.com/office/drawing/2014/main" id="{43ABCE59-47B8-B890-6BD0-E60EC221D4CD}"/>
                </a:ext>
              </a:extLst>
            </p:cNvPr>
            <p:cNvSpPr/>
            <p:nvPr/>
          </p:nvSpPr>
          <p:spPr bwMode="auto">
            <a:xfrm rot="5400000">
              <a:off x="716280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2" name="Straight Arrow Connector 21">
              <a:extLst>
                <a:ext uri="{FF2B5EF4-FFF2-40B4-BE49-F238E27FC236}">
                  <a16:creationId xmlns:a16="http://schemas.microsoft.com/office/drawing/2014/main" id="{BE4C37CF-E7A0-5CB9-45FE-7D11A0F5530C}"/>
                </a:ext>
              </a:extLst>
            </p:cNvPr>
            <p:cNvCxnSpPr>
              <a:cxnSpLocks/>
            </p:cNvCxnSpPr>
            <p:nvPr/>
          </p:nvCxnSpPr>
          <p:spPr bwMode="auto">
            <a:xfrm rot="5400000" flipV="1">
              <a:off x="70294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E2F548BD-88FD-A25C-121A-305B7E4804D4}"/>
                </a:ext>
              </a:extLst>
            </p:cNvPr>
            <p:cNvSpPr txBox="1"/>
            <p:nvPr/>
          </p:nvSpPr>
          <p:spPr>
            <a:xfrm>
              <a:off x="6172200" y="41910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952</a:t>
              </a:r>
              <a:endParaRPr lang="en-US"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F57E44D4-7F8A-B5EE-8C37-9584C95A129A}"/>
                </a:ext>
              </a:extLst>
            </p:cNvPr>
            <p:cNvSpPr txBox="1"/>
            <p:nvPr/>
          </p:nvSpPr>
          <p:spPr>
            <a:xfrm>
              <a:off x="6172200" y="36576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656</a:t>
              </a:r>
              <a:endParaRPr lang="en-US"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309D6A6-1AE5-2926-824F-8FB38AF4E0DC}"/>
                </a:ext>
              </a:extLst>
            </p:cNvPr>
            <p:cNvSpPr txBox="1"/>
            <p:nvPr/>
          </p:nvSpPr>
          <p:spPr>
            <a:xfrm>
              <a:off x="6019800" y="31242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1026</a:t>
              </a:r>
              <a:endParaRPr lang="en-US"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16655BE-A959-8FFB-8490-407E984FDFAF}"/>
                </a:ext>
              </a:extLst>
            </p:cNvPr>
            <p:cNvSpPr txBox="1"/>
            <p:nvPr/>
          </p:nvSpPr>
          <p:spPr>
            <a:xfrm>
              <a:off x="6019800" y="26670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1396</a:t>
              </a:r>
              <a:endParaRPr lang="en-US"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B930DABB-3108-8D26-ADF2-EFD73DFCBFE1}"/>
                </a:ext>
              </a:extLst>
            </p:cNvPr>
            <p:cNvSpPr txBox="1"/>
            <p:nvPr/>
          </p:nvSpPr>
          <p:spPr>
            <a:xfrm>
              <a:off x="6019800" y="2133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989</a:t>
              </a:r>
              <a:endParaRPr lang="en-US"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3974ED09-F93E-02A8-AA4D-A564DCEB2E52}"/>
                </a:ext>
              </a:extLst>
            </p:cNvPr>
            <p:cNvSpPr txBox="1"/>
            <p:nvPr/>
          </p:nvSpPr>
          <p:spPr>
            <a:xfrm>
              <a:off x="6858000" y="176426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1174</a:t>
              </a:r>
              <a:endParaRPr lang="en-US"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5EA681B6-1A08-5353-AEA2-A3FBE2F728A7}"/>
                </a:ext>
              </a:extLst>
            </p:cNvPr>
            <p:cNvSpPr txBox="1"/>
            <p:nvPr/>
          </p:nvSpPr>
          <p:spPr>
            <a:xfrm>
              <a:off x="7467600" y="1752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841</a:t>
              </a:r>
              <a:endParaRPr lang="en-US" dirty="0">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F2CE3240-3EE5-E5B7-7FA2-ED3ABBCE049B}"/>
                </a:ext>
              </a:extLst>
            </p:cNvPr>
            <p:cNvSpPr/>
            <p:nvPr/>
          </p:nvSpPr>
          <p:spPr bwMode="auto">
            <a:xfrm rot="5400000">
              <a:off x="7665720" y="30480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1" name="TextBox 30">
              <a:extLst>
                <a:ext uri="{FF2B5EF4-FFF2-40B4-BE49-F238E27FC236}">
                  <a16:creationId xmlns:a16="http://schemas.microsoft.com/office/drawing/2014/main" id="{644BB6D0-5146-4AE2-B51C-E0BEC60AF005}"/>
                </a:ext>
              </a:extLst>
            </p:cNvPr>
            <p:cNvSpPr txBox="1"/>
            <p:nvPr/>
          </p:nvSpPr>
          <p:spPr>
            <a:xfrm>
              <a:off x="7928234" y="296060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360</a:t>
              </a:r>
              <a:endParaRPr lang="en-US" dirty="0">
                <a:latin typeface="Calibri" panose="020F0502020204030204" pitchFamily="34" charset="0"/>
                <a:cs typeface="Calibri" panose="020F0502020204030204" pitchFamily="34" charset="0"/>
              </a:endParaRPr>
            </a:p>
          </p:txBody>
        </p:sp>
        <p:cxnSp>
          <p:nvCxnSpPr>
            <p:cNvPr id="32" name="Straight Arrow Connector 31">
              <a:extLst>
                <a:ext uri="{FF2B5EF4-FFF2-40B4-BE49-F238E27FC236}">
                  <a16:creationId xmlns:a16="http://schemas.microsoft.com/office/drawing/2014/main" id="{929D19DC-5812-F2BA-AADD-0BE7EA70A950}"/>
                </a:ext>
              </a:extLst>
            </p:cNvPr>
            <p:cNvCxnSpPr>
              <a:cxnSpLocks/>
            </p:cNvCxnSpPr>
            <p:nvPr/>
          </p:nvCxnSpPr>
          <p:spPr bwMode="auto">
            <a:xfrm>
              <a:off x="7732154" y="2438400"/>
              <a:ext cx="0" cy="6096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F7698B3C-89DE-83E9-17F0-87C23505A98A}"/>
                </a:ext>
              </a:extLst>
            </p:cNvPr>
            <p:cNvCxnSpPr>
              <a:cxnSpLocks/>
              <a:stCxn id="30" idx="5"/>
              <a:endCxn id="3" idx="6"/>
            </p:cNvCxnSpPr>
            <p:nvPr/>
          </p:nvCxnSpPr>
          <p:spPr bwMode="auto">
            <a:xfrm flipH="1">
              <a:off x="6888480" y="3204098"/>
              <a:ext cx="804022" cy="62114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79</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Quadratic sieve: motivating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42900" y="1524000"/>
                <a:ext cx="84582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Goal: factor n= 7429. </a:t>
                </a:r>
              </a:p>
              <a:p>
                <a:pPr>
                  <a:lnSpc>
                    <a:spcPct val="90000"/>
                  </a:lnSpc>
                  <a:spcBef>
                    <a:spcPts val="200"/>
                  </a:spcBef>
                </a:pPr>
                <a:r>
                  <a:rPr lang="en-US" sz="2000" dirty="0">
                    <a:latin typeface="Calibri" panose="020F0502020204030204" pitchFamily="34" charset="0"/>
                    <a:cs typeface="Calibri" panose="020F0502020204030204" pitchFamily="34" charset="0"/>
                  </a:rPr>
                  <a:t>Pick a “base” B of small primes.</a:t>
                </a:r>
              </a:p>
              <a:p>
                <a:pPr lvl="1">
                  <a:lnSpc>
                    <a:spcPct val="90000"/>
                  </a:lnSpc>
                  <a:spcBef>
                    <a:spcPts val="200"/>
                  </a:spcBef>
                </a:pPr>
                <a:r>
                  <a:rPr lang="en-US" sz="2000" dirty="0">
                    <a:latin typeface="Calibri" panose="020F0502020204030204" pitchFamily="34" charset="0"/>
                    <a:cs typeface="Calibri" panose="020F0502020204030204" pitchFamily="34" charset="0"/>
                  </a:rPr>
                  <a:t>B={-1,2,3,5,7}.  A number is “B-smooth” if all its prime factors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Put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f</m:t>
                    </m:r>
                    <m:d>
                      <m:dPr>
                        <m:ctrlPr>
                          <a:rPr lang="en-US" sz="2000" b="0" i="1" smtClean="0">
                            <a:latin typeface="Cambria Math" panose="02040503050406030204" pitchFamily="18" charset="0"/>
                            <a:cs typeface="Calibri" panose="020F0502020204030204" pitchFamily="34" charset="0"/>
                          </a:rPr>
                        </m:ctrlPr>
                      </m:dPr>
                      <m:e>
                        <m:r>
                          <m:rPr>
                            <m:sty m:val="p"/>
                          </m:rPr>
                          <a:rPr lang="en-US" sz="2000" b="0" i="0" smtClean="0">
                            <a:latin typeface="Cambria Math" panose="02040503050406030204" pitchFamily="18" charset="0"/>
                            <a:cs typeface="Calibri" panose="020F0502020204030204" pitchFamily="34" charset="0"/>
                          </a:rPr>
                          <m:t>x</m:t>
                        </m:r>
                      </m:e>
                    </m:d>
                    <m:r>
                      <a:rPr lang="en-US" sz="2000" b="0" i="0" smtClean="0">
                        <a:latin typeface="Cambria Math" panose="02040503050406030204" pitchFamily="18" charset="0"/>
                        <a:cs typeface="Calibri" panose="020F0502020204030204" pitchFamily="34" charset="0"/>
                      </a:rPr>
                      <m:t>=(</m:t>
                    </m:r>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rad>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+86)2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Compute f(x) for small |x| small and try to fully factor over the base</a:t>
                </a:r>
              </a:p>
              <a:p>
                <a:pPr lvl="1">
                  <a:lnSpc>
                    <a:spcPct val="90000"/>
                  </a:lnSpc>
                  <a:spcBef>
                    <a:spcPts val="200"/>
                  </a:spcBef>
                </a:pPr>
                <a:r>
                  <a:rPr lang="en-US" sz="2000" dirty="0">
                    <a:latin typeface="Calibri" panose="020F0502020204030204" pitchFamily="34" charset="0"/>
                    <a:cs typeface="Calibri" panose="020F0502020204030204" pitchFamily="34" charset="0"/>
                  </a:rPr>
                  <a:t>f(-3)= 83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p>
              <a:p>
                <a:pPr lvl="1">
                  <a:lnSpc>
                    <a:spcPct val="90000"/>
                  </a:lnSpc>
                  <a:spcBef>
                    <a:spcPts val="200"/>
                  </a:spcBef>
                </a:pPr>
                <a:r>
                  <a:rPr lang="en-US" sz="2000" dirty="0">
                    <a:latin typeface="Calibri" panose="020F0502020204030204" pitchFamily="34" charset="0"/>
                    <a:cs typeface="Calibri" panose="020F0502020204030204" pitchFamily="34" charset="0"/>
                  </a:rPr>
                  <a:t>f(1)= 87</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a:t>
                </a:r>
              </a:p>
              <a:p>
                <a:pPr lvl="1">
                  <a:lnSpc>
                    <a:spcPct val="90000"/>
                  </a:lnSpc>
                  <a:spcBef>
                    <a:spcPts val="200"/>
                  </a:spcBef>
                </a:pPr>
                <a:r>
                  <a:rPr lang="en-US" sz="2000" dirty="0">
                    <a:latin typeface="Calibri" panose="020F0502020204030204" pitchFamily="34" charset="0"/>
                    <a:cs typeface="Calibri" panose="020F0502020204030204" pitchFamily="34" charset="0"/>
                  </a:rPr>
                  <a:t>f(2)= 88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a:t>
                </a:r>
              </a:p>
              <a:p>
                <a:pPr>
                  <a:lnSpc>
                    <a:spcPct val="90000"/>
                  </a:lnSpc>
                  <a:spcBef>
                    <a:spcPts val="200"/>
                  </a:spcBef>
                </a:pPr>
                <a:r>
                  <a:rPr lang="en-US" sz="2000" dirty="0">
                    <a:latin typeface="Calibri" panose="020F0502020204030204" pitchFamily="34" charset="0"/>
                    <a:cs typeface="Calibri" panose="020F0502020204030204" pitchFamily="34" charset="0"/>
                  </a:rPr>
                  <a:t>Multiply both sides of a set of these equations so that the the primes occur with even exponents</a:t>
                </a:r>
              </a:p>
              <a:p>
                <a:pPr lvl="1">
                  <a:lnSpc>
                    <a:spcPct val="90000"/>
                  </a:lnSpc>
                  <a:spcBef>
                    <a:spcPts val="200"/>
                  </a:spcBef>
                </a:pPr>
                <a:r>
                  <a:rPr lang="en-US" sz="2000" dirty="0">
                    <a:latin typeface="Calibri" panose="020F0502020204030204" pitchFamily="34" charset="0"/>
                    <a:cs typeface="Calibri" panose="020F0502020204030204" pitchFamily="34" charset="0"/>
                  </a:rPr>
                  <a:t>(87⋅88)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(2⋅3⋅5⋅7)</a:t>
                </a:r>
                <a:r>
                  <a:rPr lang="en-US" sz="2000" baseline="30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(mod 7429)</a:t>
                </a:r>
              </a:p>
              <a:p>
                <a:pPr>
                  <a:lnSpc>
                    <a:spcPct val="90000"/>
                  </a:lnSpc>
                  <a:spcBef>
                    <a:spcPts val="200"/>
                  </a:spcBef>
                </a:pPr>
                <a:r>
                  <a:rPr lang="en-US" sz="2000" dirty="0">
                    <a:latin typeface="Calibri" panose="020F0502020204030204" pitchFamily="34" charset="0"/>
                    <a:cs typeface="Calibri" panose="020F0502020204030204" pitchFamily="34" charset="0"/>
                  </a:rPr>
                  <a:t>Compute (x-y, n) </a:t>
                </a:r>
              </a:p>
              <a:p>
                <a:pPr lvl="1">
                  <a:lnSpc>
                    <a:spcPct val="90000"/>
                  </a:lnSpc>
                  <a:spcBef>
                    <a:spcPts val="200"/>
                  </a:spcBef>
                </a:pPr>
                <a:r>
                  <a:rPr lang="en-US" sz="2000" dirty="0">
                    <a:latin typeface="Calibri" panose="020F0502020204030204" pitchFamily="34" charset="0"/>
                    <a:cs typeface="Calibri" panose="020F0502020204030204" pitchFamily="34" charset="0"/>
                  </a:rPr>
                  <a:t>87⋅88-2⋅3⋅5⋅7=227-210=17.  (17, 7429)= 17.</a:t>
                </a:r>
              </a:p>
              <a:p>
                <a:pPr lvl="1">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42900" y="1524000"/>
                <a:ext cx="8458200" cy="4724400"/>
              </a:xfrm>
              <a:blipFill>
                <a:blip r:embed="rId3"/>
                <a:stretch>
                  <a:fillRect l="-599" t="-1609"/>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8</a:t>
            </a:fld>
            <a:endParaRPr lang="en-US"/>
          </a:p>
        </p:txBody>
      </p:sp>
      <p:sp>
        <p:nvSpPr>
          <p:cNvPr id="24580" name="Rectangle 2"/>
          <p:cNvSpPr>
            <a:spLocks noGrp="1" noChangeArrowheads="1"/>
          </p:cNvSpPr>
          <p:nvPr>
            <p:ph type="title"/>
          </p:nvPr>
        </p:nvSpPr>
        <p:spPr>
          <a:xfrm>
            <a:off x="685800" y="0"/>
            <a:ext cx="7772400" cy="914400"/>
          </a:xfrm>
        </p:spPr>
        <p:txBody>
          <a:bodyPr/>
          <a:lstStyle/>
          <a:p>
            <a:r>
              <a:rPr lang="en-US" sz="3600"/>
              <a:t>Trapdoor functions</a:t>
            </a:r>
          </a:p>
        </p:txBody>
      </p:sp>
      <mc:AlternateContent xmlns:mc="http://schemas.openxmlformats.org/markup-compatibility/2006" xmlns:a14="http://schemas.microsoft.com/office/drawing/2010/main">
        <mc:Choice Requires="a14">
          <p:sp>
            <p:nvSpPr>
              <p:cNvPr id="24581" name="Rectangle 3"/>
              <p:cNvSpPr>
                <a:spLocks noGrp="1" noChangeArrowheads="1"/>
              </p:cNvSpPr>
              <p:nvPr>
                <p:ph type="body" sz="half" idx="1"/>
              </p:nvPr>
            </p:nvSpPr>
            <p:spPr>
              <a:xfrm>
                <a:off x="304800" y="1447800"/>
                <a:ext cx="8534400" cy="4648200"/>
              </a:xfrm>
            </p:spPr>
            <p:txBody>
              <a:bodyPr/>
              <a:lstStyle/>
              <a:p>
                <a:pPr>
                  <a:spcBef>
                    <a:spcPts val="200"/>
                  </a:spcBef>
                </a:pPr>
                <a:r>
                  <a:rPr lang="en-US" sz="2000" dirty="0">
                    <a:latin typeface="Calibri" panose="020F0502020204030204" pitchFamily="34" charset="0"/>
                    <a:cs typeface="Calibri" panose="020F0502020204030204" pitchFamily="34" charset="0"/>
                  </a:rPr>
                  <a:t>Public Key systems are based on “computationally hard”  “trap door problems”.</a:t>
                </a:r>
              </a:p>
              <a:p>
                <a:pPr lvl="1">
                  <a:spcBef>
                    <a:spcPts val="200"/>
                  </a:spcBef>
                </a:pPr>
                <a:r>
                  <a:rPr lang="en-US" sz="2000" dirty="0">
                    <a:latin typeface="Calibri" panose="020F0502020204030204" pitchFamily="34" charset="0"/>
                    <a:cs typeface="Calibri" panose="020F0502020204030204" pitchFamily="34" charset="0"/>
                  </a:rPr>
                  <a:t>Find a function y=f(x) which is easy to compute but hard to invert without “secret” information, t forming the trapdoor.  With t, it is easy to compute g(t, f(x))=x</a:t>
                </a:r>
              </a:p>
              <a:p>
                <a:pPr>
                  <a:spcBef>
                    <a:spcPts val="200"/>
                  </a:spcBef>
                </a:pPr>
                <a:r>
                  <a:rPr lang="en-US" sz="2000" dirty="0">
                    <a:latin typeface="Calibri" panose="020F0502020204030204" pitchFamily="34" charset="0"/>
                    <a:cs typeface="Calibri" panose="020F0502020204030204" pitchFamily="34" charset="0"/>
                  </a:rPr>
                  <a:t>Some trapdoors</a:t>
                </a:r>
              </a:p>
              <a:p>
                <a:pPr lvl="1">
                  <a:spcBef>
                    <a:spcPts val="200"/>
                  </a:spcBef>
                </a:pPr>
                <a:r>
                  <a:rPr lang="en-US" sz="2000" dirty="0">
                    <a:latin typeface="Calibri" panose="020F0502020204030204" pitchFamily="34" charset="0"/>
                    <a:cs typeface="Calibri" panose="020F0502020204030204" pitchFamily="34" charset="0"/>
                  </a:rPr>
                  <a:t>Factoring: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“large” primes –thousands of bits long.  Knowledge of p and q is the trapdoor.</a:t>
                </a:r>
              </a:p>
              <a:p>
                <a:pPr lvl="1">
                  <a:spcBef>
                    <a:spcPts val="200"/>
                  </a:spcBef>
                </a:pPr>
                <a:r>
                  <a:rPr lang="en-US" sz="2000" dirty="0">
                    <a:latin typeface="Calibri" panose="020F0502020204030204" pitchFamily="34" charset="0"/>
                    <a:cs typeface="Calibri" panose="020F0502020204030204" pitchFamily="34" charset="0"/>
                  </a:rPr>
                  <a:t>Discrete Log: </a:t>
                </a:r>
                <a14:m>
                  <m:oMath xmlns:m="http://schemas.openxmlformats.org/officeDocument/2006/math">
                    <m:r>
                      <a:rPr lang="en-US" sz="2000" i="1" dirty="0" smtClean="0">
                        <a:latin typeface="Cambria Math" panose="02040503050406030204" pitchFamily="18" charset="0"/>
                        <a:cs typeface="Calibri" panose="020F0502020204030204" pitchFamily="34" charset="0"/>
                      </a:rPr>
                      <m:t>h</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𝑥h</m:t>
                    </m:r>
                    <m:r>
                      <a:rPr lang="en-US" sz="2000" i="1" baseline="30000"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𝑔𝑏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selected at random by encryptor. Knowledge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is the trapdoor.</a:t>
                </a:r>
              </a:p>
              <a:p>
                <a:pPr lvl="1">
                  <a:spcBef>
                    <a:spcPts val="200"/>
                  </a:spcBef>
                </a:pPr>
                <a:r>
                  <a:rPr lang="en-US" sz="2000" dirty="0">
                    <a:latin typeface="Calibri" panose="020F0502020204030204" pitchFamily="34" charset="0"/>
                    <a:cs typeface="Calibri" panose="020F0502020204030204" pitchFamily="34" charset="0"/>
                  </a:rPr>
                  <a:t>Elliptic curve discrete log:  Given Elliptic curve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over a finite field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and a base point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𝑛𝑃</m:t>
                    </m:r>
                  </m:oMath>
                </a14:m>
                <a:r>
                  <a:rPr lang="en-US" sz="2000" dirty="0">
                    <a:latin typeface="Calibri" panose="020F0502020204030204" pitchFamily="34" charset="0"/>
                    <a:cs typeface="Calibri" panose="020F0502020204030204" pitchFamily="34" charset="0"/>
                  </a:rPr>
                  <a:t>.  Message is encoded as point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𝑟𝐵</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𝑟𝑃</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r is picked randomly by </a:t>
                </a:r>
                <a:r>
                  <a:rPr lang="en-US" sz="2000" dirty="0" err="1">
                    <a:latin typeface="Calibri" panose="020F0502020204030204" pitchFamily="34" charset="0"/>
                    <a:cs typeface="Calibri" panose="020F0502020204030204" pitchFamily="34" charset="0"/>
                  </a:rPr>
                  <a:t>encryptor</a:t>
                </a:r>
                <a:r>
                  <a:rPr lang="en-US" sz="2000" dirty="0">
                    <a:latin typeface="Calibri" panose="020F0502020204030204" pitchFamily="34" charset="0"/>
                    <a:cs typeface="Calibri" panose="020F0502020204030204" pitchFamily="34" charset="0"/>
                  </a:rPr>
                  <a:t>.  Trapdoor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a:t>
                </a:r>
              </a:p>
            </p:txBody>
          </p:sp>
        </mc:Choice>
        <mc:Fallback xmlns="">
          <p:sp>
            <p:nvSpPr>
              <p:cNvPr id="24581" name="Rectangle 3"/>
              <p:cNvSpPr>
                <a:spLocks noGrp="1" noRot="1" noChangeAspect="1" noMove="1" noResize="1" noEditPoints="1" noAdjustHandles="1" noChangeArrowheads="1" noChangeShapeType="1" noTextEdit="1"/>
              </p:cNvSpPr>
              <p:nvPr>
                <p:ph type="body" sz="half" idx="1"/>
              </p:nvPr>
            </p:nvSpPr>
            <p:spPr>
              <a:xfrm>
                <a:off x="304800" y="1447800"/>
                <a:ext cx="8534400" cy="4648200"/>
              </a:xfrm>
              <a:blipFill>
                <a:blip r:embed="rId2"/>
                <a:stretch>
                  <a:fillRect l="-744" t="-817" r="-1488"/>
                </a:stretch>
              </a:blipFill>
            </p:spPr>
            <p:txBody>
              <a:bodyPr/>
              <a:lstStyle/>
              <a:p>
                <a:r>
                  <a:rPr lang="en-US">
                    <a:noFill/>
                  </a:rPr>
                  <a:t> </a:t>
                </a:r>
              </a:p>
            </p:txBody>
          </p:sp>
        </mc:Fallback>
      </mc:AlternateContent>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609600"/>
          </a:xfrm>
        </p:spPr>
        <p:txBody>
          <a:bodyPr/>
          <a:lstStyle/>
          <a:p>
            <a:r>
              <a:rPr lang="en-US" sz="3600" dirty="0"/>
              <a:t>Linear algebra step</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381000" y="1447800"/>
                <a:ext cx="8534400" cy="4876800"/>
              </a:xfrm>
            </p:spPr>
            <p:txBody>
              <a:bodyPr/>
              <a:lstStyle/>
              <a:p>
                <a:pPr>
                  <a:spcBef>
                    <a:spcPts val="200"/>
                  </a:spcBef>
                </a:pPr>
                <a:r>
                  <a:rPr lang="en-US" sz="2400" dirty="0">
                    <a:latin typeface="Calibri" panose="020F0502020204030204" pitchFamily="34" charset="0"/>
                    <a:cs typeface="Calibri" panose="020F0502020204030204" pitchFamily="34" charset="0"/>
                  </a:rPr>
                  <a:t>Let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libri" panose="020F0502020204030204" pitchFamily="34" charset="0"/>
                      </a:rPr>
                      <m:t>ℬ</m:t>
                    </m:r>
                    <m:r>
                      <a:rPr lang="en-US" sz="2400" b="0" i="1" smtClean="0">
                        <a:latin typeface="Cambria Math" panose="02040503050406030204" pitchFamily="18" charset="0"/>
                        <a:cs typeface="Calibri" panose="020F0502020204030204" pitchFamily="34" charset="0"/>
                      </a:rPr>
                      <m:t>=</m:t>
                    </m:r>
                    <m:d>
                      <m:dPr>
                        <m:begChr m:val="{"/>
                        <m:endChr m:val="}"/>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𝑝</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𝑝</m:t>
                        </m:r>
                        <m:r>
                          <a:rPr lang="en-US" sz="2400" b="0" i="1" smtClean="0">
                            <a:latin typeface="Cambria Math" panose="02040503050406030204" pitchFamily="18" charset="0"/>
                            <a:cs typeface="Calibri" panose="020F0502020204030204" pitchFamily="34" charset="0"/>
                          </a:rPr>
                          <m:t>&lt;</m:t>
                        </m:r>
                        <m:r>
                          <a:rPr lang="en-US" sz="2400" b="0" i="1" smtClean="0">
                            <a:latin typeface="Cambria Math" panose="02040503050406030204" pitchFamily="18" charset="0"/>
                            <a:cs typeface="Calibri" panose="020F0502020204030204" pitchFamily="34" charset="0"/>
                          </a:rPr>
                          <m:t>𝐵</m:t>
                        </m:r>
                      </m:e>
                    </m:d>
                    <m:r>
                      <a:rPr lang="en-US" sz="2400" b="0" i="1"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t>
                </a:r>
                <a:r>
                  <a:rPr lang="en-US" sz="2400" dirty="0">
                    <a:ea typeface="Cambria Math" panose="02040503050406030204" pitchFamily="18" charset="0"/>
                    <a:cs typeface="Calibri" panose="020F0502020204030204" pitchFamily="34" charset="0"/>
                  </a:rPr>
                  <a:t> </a:t>
                </a:r>
                <a14:m>
                  <m:oMath xmlns:m="http://schemas.openxmlformats.org/officeDocument/2006/math">
                    <m:r>
                      <a:rPr lang="en-US" sz="2400" i="1">
                        <a:latin typeface="Cambria Math" panose="02040503050406030204" pitchFamily="18" charset="0"/>
                        <a:ea typeface="Cambria Math" panose="02040503050406030204" pitchFamily="18" charset="0"/>
                        <a:cs typeface="Calibri" panose="020F0502020204030204" pitchFamily="34" charset="0"/>
                      </a:rPr>
                      <m:t>ℬ</m:t>
                    </m:r>
                    <m:r>
                      <a:rPr lang="en-US" sz="2400" i="1">
                        <a:latin typeface="Cambria Math" panose="02040503050406030204" pitchFamily="18" charset="0"/>
                        <a:ea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 k.  These are the </a:t>
                </a:r>
                <a14:m>
                  <m:oMath xmlns:m="http://schemas.openxmlformats.org/officeDocument/2006/math">
                    <m:r>
                      <a:rPr lang="en-US" sz="2400" b="0" i="1" smtClean="0">
                        <a:latin typeface="Cambria Math" panose="02040503050406030204" pitchFamily="18" charset="0"/>
                        <a:cs typeface="Calibri" panose="020F0502020204030204" pitchFamily="34" charset="0"/>
                      </a:rPr>
                      <m:t>𝐵</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smooth primes.</a:t>
                </a:r>
              </a:p>
              <a:p>
                <a:pPr>
                  <a:spcBef>
                    <a:spcPts val="200"/>
                  </a:spcBef>
                </a:pPr>
                <a:r>
                  <a:rPr lang="en-US" sz="2400" dirty="0">
                    <a:latin typeface="Calibri" panose="020F0502020204030204" pitchFamily="34" charset="0"/>
                    <a:cs typeface="Calibri" panose="020F0502020204030204" pitchFamily="34" charset="0"/>
                  </a:rPr>
                  <a:t>If we have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r>
                      <a:rPr lang="en-US" sz="2400" i="1" dirty="0" smtClean="0">
                        <a:latin typeface="Cambria Math" panose="02040503050406030204" pitchFamily="18" charset="0"/>
                        <a:cs typeface="Calibri" panose="020F0502020204030204" pitchFamily="34" charset="0"/>
                      </a:rPr>
                      <m:t>&gt;</m:t>
                    </m:r>
                    <m:r>
                      <a:rPr lang="en-US" sz="2400" i="1" dirty="0"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“smooth” numbers</a:t>
                </a:r>
              </a:p>
              <a:p>
                <a:pPr lvl="1" indent="-342900">
                  <a:spcBef>
                    <a:spcPts val="200"/>
                  </a:spcBef>
                </a:pPr>
                <a:r>
                  <a:rPr lang="en-US" sz="2000" dirty="0">
                    <a:latin typeface="Calibri" panose="020F0502020204030204" pitchFamily="34" charset="0"/>
                    <a:cs typeface="Calibri" panose="020F0502020204030204" pitchFamily="34" charset="0"/>
                  </a:rPr>
                  <a:t>Suppose</a:t>
                </a:r>
                <a:r>
                  <a:rPr lang="en-US" sz="2000" dirty="0">
                    <a:cs typeface="Calibri" panose="020F0502020204030204" pitchFamily="34" charset="0"/>
                  </a:rPr>
                  <a:t>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 </m:t>
                    </m:r>
                    <m:nary>
                      <m:naryPr>
                        <m:chr m:val="∏"/>
                        <m:limLoc m:val="subSup"/>
                        <m:supHide m:val="on"/>
                        <m:ctrlPr>
                          <a:rPr lang="en-US" sz="2000" b="0" i="1" smtClean="0">
                            <a:latin typeface="Cambria Math" panose="02040503050406030204" pitchFamily="18" charset="0"/>
                            <a:cs typeface="Calibri" panose="020F0502020204030204" pitchFamily="34" charset="0"/>
                          </a:rPr>
                        </m:ctrlPr>
                      </m:naryPr>
                      <m:sub>
                        <m:r>
                          <m:rPr>
                            <m:brk m:alnAt="9"/>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p>
                          <m:sSupPr>
                            <m:ctrlPr>
                              <a:rPr lang="en-US" sz="2000" b="0" i="1" smtClean="0">
                                <a:latin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b="0" i="1" smtClean="0">
                                    <a:latin typeface="Cambria Math" panose="02040503050406030204" pitchFamily="18" charset="0"/>
                                    <a:cs typeface="Calibri" panose="020F0502020204030204" pitchFamily="34" charset="0"/>
                                  </a:rPr>
                                  <m:t>𝑗</m:t>
                                </m:r>
                              </m:sub>
                            </m:sSub>
                          </m:e>
                          <m:sup>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sup>
                        </m:sSup>
                      </m:e>
                    </m:nary>
                  </m:oMath>
                </a14:m>
                <a:endParaRPr lang="en-US" sz="2000" b="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Solve </a:t>
                </a:r>
                <a14:m>
                  <m:oMath xmlns:m="http://schemas.openxmlformats.org/officeDocument/2006/math">
                    <m:nary>
                      <m:naryPr>
                        <m:chr m:val="∑"/>
                        <m:supHide m:val="on"/>
                        <m:ctrlPr>
                          <a:rPr lang="en-US" sz="2000" i="1" smtClean="0">
                            <a:latin typeface="Cambria Math" panose="02040503050406030204" pitchFamily="18" charset="0"/>
                            <a:cs typeface="Calibri" panose="020F0502020204030204" pitchFamily="34" charset="0"/>
                          </a:rPr>
                        </m:ctrlPr>
                      </m:naryPr>
                      <m:sub>
                        <m:r>
                          <m:rPr>
                            <m:brk m:alnAt="7"/>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𝑡</m:t>
                            </m:r>
                          </m:e>
                          <m:sub>
                            <m:r>
                              <a:rPr lang="en-US" sz="2000" b="0" i="1" smtClean="0">
                                <a:latin typeface="Cambria Math" panose="02040503050406030204" pitchFamily="18" charset="0"/>
                                <a:cs typeface="Calibri" panose="020F0502020204030204" pitchFamily="34" charset="0"/>
                              </a:rPr>
                              <m:t>𝑖</m:t>
                            </m:r>
                          </m:sub>
                        </m:s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r>
                          <a:rPr lang="en-US" sz="2000" b="0" i="1" smtClean="0">
                            <a:latin typeface="Cambria Math" panose="02040503050406030204" pitchFamily="18" charset="0"/>
                            <a:cs typeface="Calibri" panose="020F0502020204030204" pitchFamily="34" charset="0"/>
                          </a:rPr>
                          <m:t>=0(</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2)</m:t>
                        </m:r>
                      </m:e>
                    </m:nary>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 1,2,…,</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Gaussian elimination.</a:t>
                </a:r>
              </a:p>
              <a:p>
                <a:pPr lvl="1" indent="-342900">
                  <a:spcBef>
                    <a:spcPts val="200"/>
                  </a:spcBef>
                </a:pPr>
                <a:r>
                  <a:rPr lang="en-US" sz="2000" dirty="0">
                    <a:latin typeface="Calibri" panose="020F0502020204030204" pitchFamily="34" charset="0"/>
                    <a:cs typeface="Calibri" panose="020F0502020204030204" pitchFamily="34" charset="0"/>
                  </a:rPr>
                  <a:t>Need “non-trivial” solution.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1</m:t>
                    </m:r>
                  </m:oMath>
                </a14:m>
                <a:r>
                  <a:rPr lang="en-US" sz="2000" dirty="0">
                    <a:latin typeface="Calibri" panose="020F0502020204030204" pitchFamily="34" charset="0"/>
                    <a:cs typeface="Calibri" panose="020F0502020204030204" pitchFamily="34" charset="0"/>
                  </a:rPr>
                  <a:t>, include equation </a:t>
                </a:r>
                <a:r>
                  <a:rPr lang="en-US" sz="2000" dirty="0" err="1">
                    <a:latin typeface="Calibri" panose="020F0502020204030204" pitchFamily="34" charset="0"/>
                    <a:cs typeface="Calibri" panose="020F0502020204030204" pitchFamily="34" charset="0"/>
                  </a:rPr>
                  <a:t>i</a:t>
                </a:r>
                <a:endParaRPr lang="en-US" sz="200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For large sets, we use a more efficient solver: block </a:t>
                </a:r>
                <a:r>
                  <a:rPr lang="en-US" sz="2000" dirty="0" err="1">
                    <a:latin typeface="Calibri" panose="020F0502020204030204" pitchFamily="34" charset="0"/>
                    <a:cs typeface="Calibri" panose="020F0502020204030204" pitchFamily="34" charset="0"/>
                  </a:rPr>
                  <a:t>Weidemann</a:t>
                </a:r>
                <a:endParaRPr lang="en-US" sz="20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Previous example</a:t>
                </a:r>
                <a:endParaRPr lang="en-US" sz="2800" dirty="0">
                  <a:latin typeface="Calibri" panose="020F0502020204030204" pitchFamily="34" charset="0"/>
                  <a:cs typeface="Calibri" panose="020F0502020204030204" pitchFamily="34" charset="0"/>
                </a:endParaRPr>
              </a:p>
              <a:p>
                <a:pPr marL="457200" lvl="1" indent="0">
                  <a:lnSpc>
                    <a:spcPct val="90000"/>
                  </a:lnSpc>
                  <a:spcBef>
                    <a:spcPts val="200"/>
                  </a:spcBef>
                  <a:buNone/>
                </a:pPr>
                <a:r>
                  <a:rPr lang="en-US" sz="2000" dirty="0">
                    <a:latin typeface="Calibri" panose="020F0502020204030204" pitchFamily="34" charset="0"/>
                    <a:cs typeface="Calibri" panose="020F0502020204030204" pitchFamily="34" charset="0"/>
                  </a:rPr>
                  <a:t>f(1)= 87</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f(2)= 88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    </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f(1): </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sym typeface="Wingdings"/>
                  </a:rPr>
                  <a:t> 0, 0,</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f(2): </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sym typeface="Wingdings"/>
                  </a:rPr>
                  <a:t> 0, 0,</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p>
              <a:p>
                <a:pPr lvl="1">
                  <a:lnSpc>
                    <a:spcPct val="90000"/>
                  </a:lnSpc>
                  <a:spcBef>
                    <a:spcPts val="200"/>
                  </a:spcBef>
                  <a:buNone/>
                </a:pPr>
                <a:r>
                  <a:rPr lang="en-US" sz="2000" dirty="0">
                    <a:latin typeface="Calibri" panose="020F0502020204030204" pitchFamily="34" charset="0"/>
                    <a:cs typeface="Calibri" panose="020F0502020204030204" pitchFamily="34" charset="0"/>
                  </a:rPr>
                  <a:t>Solve: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  Solutions are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(0,0), (1,1).</a:t>
                </a:r>
              </a:p>
              <a:p>
                <a:pPr lvl="1">
                  <a:lnSpc>
                    <a:spcPct val="90000"/>
                  </a:lnSpc>
                  <a:spcBef>
                    <a:spcPts val="200"/>
                  </a:spcBef>
                  <a:buNone/>
                </a:pPr>
                <a:r>
                  <a:rPr lang="en-US" sz="2000" dirty="0">
                    <a:latin typeface="Calibri" panose="020F0502020204030204" pitchFamily="34" charset="0"/>
                    <a:cs typeface="Calibri" panose="020F0502020204030204" pitchFamily="34" charset="0"/>
                  </a:rPr>
                  <a:t>First solution is “trivial,” second leads to the factorization on previous page</a:t>
                </a:r>
              </a:p>
              <a:p>
                <a:pPr lvl="1">
                  <a:lnSpc>
                    <a:spcPct val="90000"/>
                  </a:lnSpc>
                  <a:buNone/>
                </a:pPr>
                <a:endParaRPr lang="en-US" sz="20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381000" y="1447800"/>
                <a:ext cx="8534400" cy="4876800"/>
              </a:xfrm>
              <a:blipFill>
                <a:blip r:embed="rId2"/>
                <a:stretch>
                  <a:fillRect l="-1189" t="-129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3" name="Slide Number Placeholder 5"/>
          <p:cNvSpPr>
            <a:spLocks noGrp="1"/>
          </p:cNvSpPr>
          <p:nvPr>
            <p:ph type="sldNum" sz="quarter" idx="12"/>
          </p:nvPr>
        </p:nvSpPr>
        <p:spPr>
          <a:noFill/>
        </p:spPr>
        <p:txBody>
          <a:bodyPr/>
          <a:lstStyle/>
          <a:p>
            <a:fld id="{5B490B94-14E1-4655-8617-5D5EB9658BFB}" type="slidenum">
              <a:rPr lang="en-US" smtClean="0"/>
              <a:pPr/>
              <a:t>81</a:t>
            </a:fld>
            <a:endParaRPr lang="en-US"/>
          </a:p>
        </p:txBody>
      </p:sp>
      <p:sp>
        <p:nvSpPr>
          <p:cNvPr id="71684" name="Rectangle 2"/>
          <p:cNvSpPr>
            <a:spLocks noGrp="1" noChangeArrowheads="1"/>
          </p:cNvSpPr>
          <p:nvPr>
            <p:ph type="title"/>
          </p:nvPr>
        </p:nvSpPr>
        <p:spPr>
          <a:xfrm>
            <a:off x="685800" y="152400"/>
            <a:ext cx="7772400" cy="914400"/>
          </a:xfrm>
        </p:spPr>
        <p:txBody>
          <a:bodyPr/>
          <a:lstStyle/>
          <a:p>
            <a:r>
              <a:rPr lang="en-US" sz="3600" dirty="0"/>
              <a:t>Quadratic Sieve: basic parameters</a:t>
            </a:r>
          </a:p>
        </p:txBody>
      </p:sp>
      <mc:AlternateContent xmlns:mc="http://schemas.openxmlformats.org/markup-compatibility/2006" xmlns:a14="http://schemas.microsoft.com/office/drawing/2010/main">
        <mc:Choice Requires="a14">
          <p:sp>
            <p:nvSpPr>
              <p:cNvPr id="71685" name="Rectangle 3"/>
              <p:cNvSpPr>
                <a:spLocks noGrp="1" noChangeArrowheads="1"/>
              </p:cNvSpPr>
              <p:nvPr>
                <p:ph type="body" idx="1"/>
              </p:nvPr>
            </p:nvSpPr>
            <p:spPr>
              <a:xfrm>
                <a:off x="266700" y="1409700"/>
                <a:ext cx="8610600" cy="4914900"/>
              </a:xfrm>
            </p:spPr>
            <p:txBody>
              <a:bodyPr/>
              <a:lstStyle/>
              <a:p>
                <a:pPr>
                  <a:spcBef>
                    <a:spcPts val="200"/>
                  </a:spcBef>
                </a:pPr>
                <a:r>
                  <a:rPr lang="en-US" sz="2400" dirty="0">
                    <a:latin typeface="Calibri" panose="020F0502020204030204" pitchFamily="34" charset="0"/>
                    <a:cs typeface="Calibri" panose="020F0502020204030204" pitchFamily="34" charset="0"/>
                  </a:rPr>
                  <a:t>Pick the mechanism for generating fully factored squares.</a:t>
                </a:r>
              </a:p>
              <a:p>
                <a:pPr>
                  <a:spcBef>
                    <a:spcPts val="200"/>
                  </a:spcBef>
                </a:pPr>
                <a:r>
                  <a:rPr lang="en-US" sz="2400" dirty="0">
                    <a:latin typeface="Calibri" panose="020F0502020204030204" pitchFamily="34" charset="0"/>
                    <a:cs typeface="Calibri" panose="020F0502020204030204" pitchFamily="34" charset="0"/>
                  </a:rPr>
                  <a:t>Pick the size of the required number of fully factored squared for reduction.</a:t>
                </a:r>
              </a:p>
              <a:p>
                <a:pPr lvl="1">
                  <a:spcBef>
                    <a:spcPts val="200"/>
                  </a:spcBef>
                </a:pPr>
                <a:r>
                  <a:rPr lang="en-US" sz="2400" dirty="0">
                    <a:latin typeface="Calibri" panose="020F0502020204030204" pitchFamily="34" charset="0"/>
                    <a:cs typeface="Calibri" panose="020F0502020204030204" pitchFamily="34" charset="0"/>
                  </a:rPr>
                  <a:t>In our case, this is determined by the (pre-specified) interval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𝐶</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𝐶</m:t>
                    </m:r>
                    <m:r>
                      <a:rPr lang="en-US" sz="2400" i="1"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spcBef>
                    <a:spcPts val="200"/>
                  </a:spcBef>
                </a:pPr>
                <a:r>
                  <a:rPr lang="en-US" sz="2400" dirty="0">
                    <a:latin typeface="Calibri" panose="020F0502020204030204" pitchFamily="34" charset="0"/>
                    <a:cs typeface="Calibri" panose="020F0502020204030204" pitchFamily="34" charset="0"/>
                  </a:rPr>
                  <a:t>Pick the factor base (</a:t>
                </a:r>
                <a14:m>
                  <m:oMath xmlns:m="http://schemas.openxmlformats.org/officeDocument/2006/math">
                    <m:r>
                      <a:rPr lang="en-US" sz="2400" i="1" dirty="0" smtClean="0">
                        <a:latin typeface="Cambria Math" panose="02040503050406030204" pitchFamily="18" charset="0"/>
                        <a:cs typeface="Calibri" panose="020F0502020204030204" pitchFamily="34" charset="0"/>
                      </a:rPr>
                      <m:t>𝐵</m:t>
                    </m:r>
                  </m:oMath>
                </a14:m>
                <a:r>
                  <a:rPr lang="en-US" sz="2400" dirty="0">
                    <a:latin typeface="Calibri" panose="020F0502020204030204" pitchFamily="34" charset="0"/>
                    <a:cs typeface="Calibri" panose="020F0502020204030204" pitchFamily="34" charset="0"/>
                  </a:rPr>
                  <a:t>) of primes.</a:t>
                </a:r>
              </a:p>
              <a:p>
                <a:pPr lvl="1">
                  <a:spcBef>
                    <a:spcPts val="200"/>
                  </a:spcBef>
                </a:pPr>
                <a:r>
                  <a:rPr lang="en-US" sz="2000" dirty="0">
                    <a:latin typeface="Calibri" panose="020F0502020204030204" pitchFamily="34" charset="0"/>
                    <a:cs typeface="Calibri" panose="020F0502020204030204" pitchFamily="34" charset="0"/>
                  </a:rPr>
                  <a:t>Tradeoff between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effort to fully factor trial square</a:t>
                </a:r>
              </a:p>
              <a:p>
                <a:pPr lvl="1">
                  <a:spcBef>
                    <a:spcPts val="200"/>
                  </a:spcBef>
                </a:pPr>
                <a:r>
                  <a:rPr lang="en-US" sz="2000" dirty="0">
                    <a:latin typeface="Calibri" panose="020F0502020204030204" pitchFamily="34" charset="0"/>
                    <a:cs typeface="Calibri" panose="020F0502020204030204" pitchFamily="34" charset="0"/>
                  </a:rPr>
                  <a:t>Tradeoff between the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oMath>
                </a14:m>
                <a:r>
                  <a:rPr lang="en-US" sz="2000" dirty="0">
                    <a:latin typeface="Calibri" panose="020F0502020204030204" pitchFamily="34" charset="0"/>
                    <a:cs typeface="Calibri" panose="020F0502020204030204" pitchFamily="34" charset="0"/>
                  </a:rPr>
                  <a:t> to ensure sufficient relations for the linear algebra phase.</a:t>
                </a:r>
              </a:p>
              <a:p>
                <a:pPr>
                  <a:spcBef>
                    <a:spcPts val="200"/>
                  </a:spcBef>
                </a:pPr>
                <a:r>
                  <a:rPr lang="en-US" sz="2400" dirty="0">
                    <a:latin typeface="Calibri" panose="020F0502020204030204" pitchFamily="34" charset="0"/>
                    <a:cs typeface="Calibri" panose="020F0502020204030204" pitchFamily="34" charset="0"/>
                  </a:rPr>
                  <a:t>Pick the mechanism to accelerate factoring</a:t>
                </a:r>
              </a:p>
              <a:p>
                <a:pPr lvl="1">
                  <a:spcBef>
                    <a:spcPts val="200"/>
                  </a:spcBef>
                </a:pPr>
                <a:r>
                  <a:rPr lang="en-US" sz="2000" dirty="0">
                    <a:latin typeface="Calibri" panose="020F0502020204030204" pitchFamily="34" charset="0"/>
                    <a:cs typeface="Calibri" panose="020F0502020204030204" pitchFamily="34" charset="0"/>
                  </a:rPr>
                  <a:t>Sieving in our case</a:t>
                </a:r>
              </a:p>
              <a:p>
                <a:pPr lvl="1">
                  <a:spcBef>
                    <a:spcPts val="200"/>
                  </a:spcBef>
                </a:pPr>
                <a:r>
                  <a:rPr lang="en-US" sz="2000" dirty="0">
                    <a:latin typeface="Calibri" panose="020F0502020204030204" pitchFamily="34" charset="0"/>
                    <a:cs typeface="Calibri" panose="020F0502020204030204" pitchFamily="34" charset="0"/>
                  </a:rPr>
                  <a:t>Some more recent mechanisms involve ECM</a:t>
                </a:r>
              </a:p>
              <a:p>
                <a:pPr>
                  <a:spcBef>
                    <a:spcPts val="200"/>
                  </a:spcBef>
                </a:pPr>
                <a:r>
                  <a:rPr lang="en-US" sz="2400" dirty="0">
                    <a:latin typeface="Calibri" panose="020F0502020204030204" pitchFamily="34" charset="0"/>
                    <a:cs typeface="Calibri" panose="020F0502020204030204" pitchFamily="34" charset="0"/>
                  </a:rPr>
                  <a:t>Use Linear algebra to solve equations</a:t>
                </a:r>
              </a:p>
              <a:p>
                <a:endParaRPr lang="en-US" sz="2000" dirty="0"/>
              </a:p>
              <a:p>
                <a:endParaRPr lang="en-US" baseline="30000" dirty="0">
                  <a:latin typeface="Arial Unicode MS" pitchFamily="34" charset="-128"/>
                </a:endParaRPr>
              </a:p>
            </p:txBody>
          </p:sp>
        </mc:Choice>
        <mc:Fallback xmlns="">
          <p:sp>
            <p:nvSpPr>
              <p:cNvPr id="71685" name="Rectangle 3"/>
              <p:cNvSpPr>
                <a:spLocks noGrp="1" noRot="1" noChangeAspect="1" noMove="1" noResize="1" noEditPoints="1" noAdjustHandles="1" noChangeArrowheads="1" noChangeShapeType="1" noTextEdit="1"/>
              </p:cNvSpPr>
              <p:nvPr>
                <p:ph type="body" idx="1"/>
              </p:nvPr>
            </p:nvSpPr>
            <p:spPr>
              <a:xfrm>
                <a:off x="266700" y="1409700"/>
                <a:ext cx="8610600" cy="4914900"/>
              </a:xfrm>
              <a:blipFill>
                <a:blip r:embed="rId2"/>
                <a:stretch>
                  <a:fillRect l="-1180" t="-1028" r="-1475"/>
                </a:stretch>
              </a:blipFill>
            </p:spPr>
            <p:txBody>
              <a:bodyPr/>
              <a:lstStyle/>
              <a:p>
                <a:r>
                  <a:rPr lang="en-US">
                    <a:noFill/>
                  </a:rPr>
                  <a:t> </a:t>
                </a:r>
              </a:p>
            </p:txBody>
          </p:sp>
        </mc:Fallback>
      </mc:AlternateContent>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5"/>
          <p:cNvSpPr>
            <a:spLocks noGrp="1"/>
          </p:cNvSpPr>
          <p:nvPr>
            <p:ph type="sldNum" sz="quarter" idx="12"/>
          </p:nvPr>
        </p:nvSpPr>
        <p:spPr>
          <a:noFill/>
        </p:spPr>
        <p:txBody>
          <a:bodyPr/>
          <a:lstStyle/>
          <a:p>
            <a:fld id="{50327279-FD05-4D5D-8C15-245C4E03E70D}" type="slidenum">
              <a:rPr lang="en-US" smtClean="0"/>
              <a:pPr/>
              <a:t>82</a:t>
            </a:fld>
            <a:endParaRPr lang="en-US"/>
          </a:p>
        </p:txBody>
      </p:sp>
      <p:sp>
        <p:nvSpPr>
          <p:cNvPr id="51204" name="Rectangle 2"/>
          <p:cNvSpPr>
            <a:spLocks noGrp="1" noChangeArrowheads="1"/>
          </p:cNvSpPr>
          <p:nvPr>
            <p:ph type="title"/>
          </p:nvPr>
        </p:nvSpPr>
        <p:spPr>
          <a:xfrm>
            <a:off x="10160" y="304800"/>
            <a:ext cx="9144000" cy="914400"/>
          </a:xfrm>
        </p:spPr>
        <p:txBody>
          <a:bodyPr/>
          <a:lstStyle/>
          <a:p>
            <a:r>
              <a:rPr lang="en-US" sz="3600" dirty="0"/>
              <a:t>Generating fully factored  squares over factor base: sieving</a:t>
            </a:r>
          </a:p>
        </p:txBody>
      </p:sp>
      <mc:AlternateContent xmlns:mc="http://schemas.openxmlformats.org/markup-compatibility/2006" xmlns:a14="http://schemas.microsoft.com/office/drawing/2010/main">
        <mc:Choice Requires="a14">
          <p:sp>
            <p:nvSpPr>
              <p:cNvPr id="51205" name="Rectangle 3"/>
              <p:cNvSpPr>
                <a:spLocks noGrp="1" noChangeArrowheads="1"/>
              </p:cNvSpPr>
              <p:nvPr>
                <p:ph type="body" idx="1"/>
              </p:nvPr>
            </p:nvSpPr>
            <p:spPr>
              <a:xfrm>
                <a:off x="381000" y="2095500"/>
                <a:ext cx="8458200" cy="4000500"/>
              </a:xfrm>
            </p:spPr>
            <p:txBody>
              <a:bodyPr/>
              <a:lstStyle/>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𝑓</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0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𝑝</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pPr lvl="1">
                  <a:spcBef>
                    <a:spcPts val="200"/>
                  </a:spcBef>
                </a:pP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2</m:t>
                        </m:r>
                      </m:sup>
                    </m:s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𝑎𝑥</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oMath>
                </a14:m>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=0 </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𝑝</m:t>
                        </m:r>
                      </m:e>
                    </m:d>
                  </m:oMath>
                </a14:m>
                <a:r>
                  <a:rPr lang="en-US" sz="2000" dirty="0">
                    <a:solidFill>
                      <a:schemeClr val="tx2"/>
                    </a:solidFill>
                    <a:latin typeface="Calibri" panose="020F0502020204030204" pitchFamily="34" charset="0"/>
                    <a:cs typeface="Calibri" panose="020F0502020204030204" pitchFamily="34" charset="0"/>
                    <a:sym typeface="Symbol" pitchFamily="18" charset="2"/>
                  </a:rPr>
                  <a:t> using the quadratic formula </a:t>
                </a: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Reduces </a:t>
                </a:r>
                <a:r>
                  <a:rPr lang="en-US" sz="2000" dirty="0">
                    <a:latin typeface="Calibri" panose="020F0502020204030204" pitchFamily="34" charset="0"/>
                    <a:cs typeface="Calibri" panose="020F0502020204030204" pitchFamily="34" charset="0"/>
                    <a:sym typeface="Symbol" pitchFamily="18" charset="2"/>
                  </a:rPr>
                  <a:t>to finding square roots mod p.  </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𝑔</m:t>
                    </m:r>
                  </m:oMath>
                </a14:m>
                <a:r>
                  <a:rPr lang="en-US" sz="2000" dirty="0">
                    <a:latin typeface="Calibri" panose="020F0502020204030204" pitchFamily="34" charset="0"/>
                    <a:cs typeface="Calibri" panose="020F0502020204030204" pitchFamily="34" charset="0"/>
                    <a:sym typeface="Symbol" pitchFamily="18" charset="2"/>
                  </a:rPr>
                  <a:t> generate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2</m:t>
                        </m:r>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 </m:t>
                    </m:r>
                    <m:rad>
                      <m:radPr>
                        <m:degHide m:val="on"/>
                        <m:ctrlPr>
                          <a:rPr lang="en-US" sz="2000" b="0" i="1" smtClean="0">
                            <a:latin typeface="Cambria Math" panose="02040503050406030204" pitchFamily="18" charset="0"/>
                            <a:cs typeface="Calibri" panose="020F0502020204030204" pitchFamily="34" charset="0"/>
                            <a:sym typeface="Symbol" pitchFamily="18" charset="2"/>
                          </a:rPr>
                        </m:ctrlPr>
                      </m:radPr>
                      <m:deg/>
                      <m:e>
                        <m:r>
                          <a:rPr lang="en-US" sz="2000" b="0" i="1" smtClean="0">
                            <a:latin typeface="Cambria Math" panose="02040503050406030204" pitchFamily="18" charset="0"/>
                            <a:cs typeface="Calibri" panose="020F0502020204030204" pitchFamily="34" charset="0"/>
                            <a:sym typeface="Symbol" pitchFamily="18" charset="2"/>
                          </a:rPr>
                          <m:t>𝑎</m:t>
                        </m:r>
                      </m:e>
                    </m:ra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Two solutions for each f(x):  every factor in interval is some multiple of p away from these (sieving).</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Divide all equations by highest power of p possible for each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Fully factored entries will be ±1 (see table on next slide).</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𝐶</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𝑠</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𝐶</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is the sieving interval and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𝑘𝑞</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This is the sieve.</a:t>
                </a:r>
              </a:p>
            </p:txBody>
          </p:sp>
        </mc:Choice>
        <mc:Fallback xmlns="">
          <p:sp>
            <p:nvSpPr>
              <p:cNvPr id="51205" name="Rectangle 3"/>
              <p:cNvSpPr>
                <a:spLocks noGrp="1" noRot="1" noChangeAspect="1" noMove="1" noResize="1" noEditPoints="1" noAdjustHandles="1" noChangeArrowheads="1" noChangeShapeType="1" noTextEdit="1"/>
              </p:cNvSpPr>
              <p:nvPr>
                <p:ph type="body" idx="1"/>
              </p:nvPr>
            </p:nvSpPr>
            <p:spPr>
              <a:xfrm>
                <a:off x="381000" y="2095500"/>
                <a:ext cx="8458200" cy="4000500"/>
              </a:xfrm>
              <a:blipFill>
                <a:blip r:embed="rId2"/>
                <a:stretch>
                  <a:fillRect l="-901" t="-949" r="-601"/>
                </a:stretch>
              </a:blipFill>
            </p:spPr>
            <p:txBody>
              <a:bodyPr/>
              <a:lstStyle/>
              <a:p>
                <a:r>
                  <a:rPr lang="en-US">
                    <a:noFill/>
                  </a:rPr>
                  <a:t> </a:t>
                </a:r>
              </a:p>
            </p:txBody>
          </p:sp>
        </mc:Fallback>
      </mc:AlternateContent>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83</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Sieve Example</a:t>
            </a:r>
          </a:p>
        </p:txBody>
      </p:sp>
      <p:sp>
        <p:nvSpPr>
          <p:cNvPr id="84997" name="Rectangle 3"/>
          <p:cNvSpPr>
            <a:spLocks noGrp="1" noChangeArrowheads="1"/>
          </p:cNvSpPr>
          <p:nvPr>
            <p:ph type="body" idx="1"/>
          </p:nvPr>
        </p:nvSpPr>
        <p:spPr>
          <a:xfrm>
            <a:off x="685798" y="1066800"/>
            <a:ext cx="7696200" cy="533400"/>
          </a:xfrm>
        </p:spPr>
        <p:txBody>
          <a:bodyPr/>
          <a:lstStyle/>
          <a:p>
            <a:pPr>
              <a:lnSpc>
                <a:spcPct val="90000"/>
              </a:lnSpc>
            </a:pPr>
            <a:r>
              <a:rPr lang="en-US" sz="2000" dirty="0">
                <a:latin typeface="Calibri" panose="020F0502020204030204" pitchFamily="34" charset="0"/>
                <a:cs typeface="Calibri" panose="020F0502020204030204" pitchFamily="34" charset="0"/>
              </a:rPr>
              <a:t>n= 7429, m=86.  B={-1,2,3,5,7}</a:t>
            </a:r>
            <a:endParaRPr lang="en-US" sz="1600" dirty="0">
              <a:latin typeface="Calibri" panose="020F0502020204030204" pitchFamily="34" charset="0"/>
              <a:cs typeface="Calibri" panose="020F05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725701468"/>
              </p:ext>
            </p:extLst>
          </p:nvPr>
        </p:nvGraphicFramePr>
        <p:xfrm>
          <a:off x="1066800" y="1447800"/>
          <a:ext cx="7066081" cy="286512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573808">
                  <a:extLst>
                    <a:ext uri="{9D8B030D-6E8A-4147-A177-3AD203B41FA5}">
                      <a16:colId xmlns:a16="http://schemas.microsoft.com/office/drawing/2014/main" val="20002"/>
                    </a:ext>
                  </a:extLst>
                </a:gridCol>
                <a:gridCol w="642371">
                  <a:extLst>
                    <a:ext uri="{9D8B030D-6E8A-4147-A177-3AD203B41FA5}">
                      <a16:colId xmlns:a16="http://schemas.microsoft.com/office/drawing/2014/main" val="20003"/>
                    </a:ext>
                  </a:extLst>
                </a:gridCol>
                <a:gridCol w="499623">
                  <a:extLst>
                    <a:ext uri="{9D8B030D-6E8A-4147-A177-3AD203B41FA5}">
                      <a16:colId xmlns:a16="http://schemas.microsoft.com/office/drawing/2014/main" val="20004"/>
                    </a:ext>
                  </a:extLst>
                </a:gridCol>
                <a:gridCol w="642371">
                  <a:extLst>
                    <a:ext uri="{9D8B030D-6E8A-4147-A177-3AD203B41FA5}">
                      <a16:colId xmlns:a16="http://schemas.microsoft.com/office/drawing/2014/main" val="20005"/>
                    </a:ext>
                  </a:extLst>
                </a:gridCol>
                <a:gridCol w="642371">
                  <a:extLst>
                    <a:ext uri="{9D8B030D-6E8A-4147-A177-3AD203B41FA5}">
                      <a16:colId xmlns:a16="http://schemas.microsoft.com/office/drawing/2014/main" val="20006"/>
                    </a:ext>
                  </a:extLst>
                </a:gridCol>
                <a:gridCol w="1855737">
                  <a:extLst>
                    <a:ext uri="{9D8B030D-6E8A-4147-A177-3AD203B41FA5}">
                      <a16:colId xmlns:a16="http://schemas.microsoft.com/office/drawing/2014/main" val="20007"/>
                    </a:ext>
                  </a:extLst>
                </a:gridCol>
              </a:tblGrid>
              <a:tr h="370840">
                <a:tc>
                  <a:txBody>
                    <a:bodyPr/>
                    <a:lstStyle/>
                    <a:p>
                      <a:r>
                        <a:rPr lang="en-US" dirty="0">
                          <a:solidFill>
                            <a:schemeClr val="tx1"/>
                          </a:solidFill>
                          <a:latin typeface="Calibri" panose="020F0502020204030204" pitchFamily="34" charset="0"/>
                          <a:cs typeface="Calibri" panose="020F0502020204030204" pitchFamily="34" charset="0"/>
                        </a:rPr>
                        <a:t>       s</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extLst>
                  <a:ext uri="{0D108BD9-81ED-4DB2-BD59-A6C34878D82A}">
                    <a16:rowId xmlns:a16="http://schemas.microsoft.com/office/drawing/2014/main" val="10000"/>
                  </a:ext>
                </a:extLst>
              </a:tr>
              <a:tr h="370840">
                <a:tc>
                  <a:txBody>
                    <a:bodyPr/>
                    <a:lstStyle/>
                    <a:p>
                      <a:r>
                        <a:rPr lang="en-US" dirty="0" err="1">
                          <a:solidFill>
                            <a:schemeClr val="tx1"/>
                          </a:solidFill>
                          <a:latin typeface="Calibri" panose="020F0502020204030204" pitchFamily="34" charset="0"/>
                          <a:cs typeface="Calibri" panose="020F0502020204030204" pitchFamily="34" charset="0"/>
                        </a:rPr>
                        <a:t>s+m</a:t>
                      </a:r>
                      <a:endParaRPr lang="en-US" dirty="0">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84</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86</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87</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88</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89</a:t>
                      </a:r>
                    </a:p>
                  </a:txBody>
                  <a:tcPr/>
                </a:tc>
                <a:extLst>
                  <a:ext uri="{0D108BD9-81ED-4DB2-BD59-A6C34878D82A}">
                    <a16:rowId xmlns:a16="http://schemas.microsoft.com/office/drawing/2014/main" val="4220625322"/>
                  </a:ext>
                </a:extLst>
              </a:tr>
              <a:tr h="370840">
                <a:tc>
                  <a:txBody>
                    <a:bodyPr/>
                    <a:lstStyle/>
                    <a:p>
                      <a:r>
                        <a:rPr lang="en-US" err="1">
                          <a:solidFill>
                            <a:schemeClr val="tx1"/>
                          </a:solidFill>
                          <a:latin typeface="Calibri" panose="020F0502020204030204" pitchFamily="34" charset="0"/>
                          <a:cs typeface="Calibri" panose="020F0502020204030204" pitchFamily="34" charset="0"/>
                        </a:rPr>
                        <a:t>F(s</a:t>
                      </a:r>
                      <a:r>
                        <a:rPr lang="en-US">
                          <a:solidFill>
                            <a:schemeClr val="tx1"/>
                          </a:solidFill>
                          <a:latin typeface="Calibri" panose="020F0502020204030204" pitchFamily="34" charset="0"/>
                          <a:cs typeface="Calibri" panose="020F0502020204030204" pitchFamily="34" charset="0"/>
                        </a:rPr>
                        <a:t>)= (s+m)</a:t>
                      </a:r>
                      <a:r>
                        <a:rPr lang="en-US" baseline="30000">
                          <a:solidFill>
                            <a:schemeClr val="tx1"/>
                          </a:solidFill>
                          <a:latin typeface="Calibri" panose="020F0502020204030204" pitchFamily="34" charset="0"/>
                          <a:cs typeface="Calibri" panose="020F0502020204030204" pitchFamily="34" charset="0"/>
                        </a:rPr>
                        <a:t>2</a:t>
                      </a: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rgbClr val="C00000"/>
                          </a:solidFill>
                          <a:latin typeface="Calibri" panose="020F0502020204030204" pitchFamily="34" charset="0"/>
                          <a:cs typeface="Calibri" panose="020F0502020204030204" pitchFamily="34" charset="0"/>
                        </a:rPr>
                        <a:t>-540</a:t>
                      </a:r>
                    </a:p>
                  </a:txBody>
                  <a:tcPr/>
                </a:tc>
                <a:tc>
                  <a:txBody>
                    <a:bodyPr/>
                    <a:lstStyle/>
                    <a:p>
                      <a:pPr algn="r"/>
                      <a:r>
                        <a:rPr lang="en-US">
                          <a:solidFill>
                            <a:schemeClr val="tx1"/>
                          </a:solidFill>
                          <a:latin typeface="Calibri" panose="020F0502020204030204" pitchFamily="34" charset="0"/>
                          <a:cs typeface="Calibri" panose="020F0502020204030204" pitchFamily="34" charset="0"/>
                        </a:rPr>
                        <a:t>-373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-204</a:t>
                      </a:r>
                    </a:p>
                  </a:txBody>
                  <a:tcPr/>
                </a:tc>
                <a:tc>
                  <a:txBody>
                    <a:bodyPr/>
                    <a:lstStyle/>
                    <a:p>
                      <a:pPr algn="r"/>
                      <a:r>
                        <a:rPr lang="en-US">
                          <a:solidFill>
                            <a:schemeClr val="tx1"/>
                          </a:solidFill>
                          <a:latin typeface="Calibri" panose="020F0502020204030204" pitchFamily="34" charset="0"/>
                          <a:cs typeface="Calibri" panose="020F0502020204030204" pitchFamily="34" charset="0"/>
                        </a:rPr>
                        <a:t>-33</a:t>
                      </a:r>
                    </a:p>
                  </a:txBody>
                  <a:tcPr/>
                </a:tc>
                <a:tc>
                  <a:txBody>
                    <a:bodyPr/>
                    <a:lstStyle/>
                    <a:p>
                      <a:pPr algn="r"/>
                      <a:r>
                        <a:rPr lang="en-US">
                          <a:solidFill>
                            <a:srgbClr val="FF0000"/>
                          </a:solidFill>
                          <a:latin typeface="Calibri" panose="020F0502020204030204" pitchFamily="34" charset="0"/>
                          <a:cs typeface="Calibri" panose="020F0502020204030204" pitchFamily="34" charset="0"/>
                        </a:rPr>
                        <a:t>140</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315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492</a:t>
                      </a:r>
                    </a:p>
                  </a:txBody>
                  <a:tcPr/>
                </a:tc>
                <a:extLst>
                  <a:ext uri="{0D108BD9-81ED-4DB2-BD59-A6C34878D82A}">
                    <a16:rowId xmlns:a16="http://schemas.microsoft.com/office/drawing/2014/main" val="10001"/>
                  </a:ext>
                </a:extLst>
              </a:tr>
              <a:tr h="370840">
                <a:tc>
                  <a:txBody>
                    <a:bodyPr/>
                    <a:lstStyle/>
                    <a:p>
                      <a:r>
                        <a:rPr lang="en-US">
                          <a:solidFill>
                            <a:schemeClr val="tx1"/>
                          </a:solidFill>
                          <a:latin typeface="Calibri" panose="020F0502020204030204" pitchFamily="34" charset="0"/>
                          <a:cs typeface="Calibri" panose="020F0502020204030204" pitchFamily="34" charset="0"/>
                        </a:rPr>
                        <a:t>p=2</a:t>
                      </a:r>
                    </a:p>
                  </a:txBody>
                  <a:tcPr/>
                </a:tc>
                <a:tc>
                  <a:txBody>
                    <a:bodyPr/>
                    <a:lstStyle/>
                    <a:p>
                      <a:pPr algn="r"/>
                      <a:r>
                        <a:rPr lang="en-US">
                          <a:solidFill>
                            <a:srgbClr val="C00000"/>
                          </a:solidFill>
                          <a:latin typeface="Calibri" panose="020F0502020204030204" pitchFamily="34" charset="0"/>
                          <a:cs typeface="Calibri" panose="020F0502020204030204" pitchFamily="34" charset="0"/>
                        </a:rPr>
                        <a:t>-135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-51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35</a:t>
                      </a:r>
                    </a:p>
                  </a:txBody>
                  <a:tcPr/>
                </a:tc>
                <a:tc>
                  <a:txBody>
                    <a:bodyPr/>
                    <a:lstStyle/>
                    <a:p>
                      <a:pPr algn="r"/>
                      <a:endParaRPr lang="en-US">
                        <a:solidFill>
                          <a:schemeClr val="accent2"/>
                        </a:solidFill>
                        <a:latin typeface="Calibri" panose="020F0502020204030204" pitchFamily="34" charset="0"/>
                        <a:cs typeface="Calibri" panose="020F0502020204030204" pitchFamily="34" charset="0"/>
                      </a:endParaRP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r>
                        <a:rPr lang="en-US">
                          <a:solidFill>
                            <a:schemeClr val="tx1"/>
                          </a:solidFill>
                          <a:latin typeface="Calibri" panose="020F0502020204030204" pitchFamily="34" charset="0"/>
                          <a:cs typeface="Calibri" panose="020F0502020204030204" pitchFamily="34" charset="0"/>
                        </a:rPr>
                        <a:t>p=3</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endParaRPr lang="en-US">
                        <a:solidFill>
                          <a:srgbClr val="FF0000"/>
                        </a:solidFill>
                        <a:latin typeface="Calibri" panose="020F0502020204030204" pitchFamily="34" charset="0"/>
                        <a:cs typeface="Calibri" panose="020F0502020204030204" pitchFamily="34" charset="0"/>
                      </a:endParaRPr>
                    </a:p>
                  </a:txBody>
                  <a:tcPr/>
                </a:tc>
                <a:tc>
                  <a:txBody>
                    <a:bodyPr/>
                    <a:lstStyle/>
                    <a:p>
                      <a:pPr algn="r"/>
                      <a:r>
                        <a:rPr lang="en-US">
                          <a:solidFill>
                            <a:schemeClr val="accent2"/>
                          </a:solidFill>
                          <a:latin typeface="Calibri" panose="020F0502020204030204" pitchFamily="34" charset="0"/>
                          <a:cs typeface="Calibri" panose="020F0502020204030204" pitchFamily="34" charset="0"/>
                        </a:rPr>
                        <a:t>35</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r>
                        <a:rPr lang="en-US">
                          <a:solidFill>
                            <a:schemeClr val="tx1"/>
                          </a:solidFill>
                          <a:latin typeface="Calibri" panose="020F0502020204030204" pitchFamily="34" charset="0"/>
                          <a:cs typeface="Calibri" panose="020F0502020204030204" pitchFamily="34" charset="0"/>
                        </a:rPr>
                        <a:t>p=5</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7</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7</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r>
                        <a:rPr lang="en-US">
                          <a:solidFill>
                            <a:schemeClr val="tx1"/>
                          </a:solidFill>
                          <a:latin typeface="Calibri" panose="020F0502020204030204" pitchFamily="34" charset="0"/>
                          <a:cs typeface="Calibri" panose="020F0502020204030204" pitchFamily="34" charset="0"/>
                        </a:rPr>
                        <a:t>p=7</a:t>
                      </a:r>
                    </a:p>
                  </a:txBody>
                  <a:tcPr/>
                </a:tc>
                <a:tc>
                  <a:txBody>
                    <a:bodyPr/>
                    <a:lstStyle/>
                    <a:p>
                      <a:pPr algn="r"/>
                      <a:endParaRPr lang="en-US" dirty="0">
                        <a:solidFill>
                          <a:srgbClr val="C00000"/>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1</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1</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B79ABB94-D2F1-5B60-AC1A-0EC9AE7CA4C2}"/>
                  </a:ext>
                </a:extLst>
              </p:cNvPr>
              <p:cNvSpPr txBox="1">
                <a:spLocks noChangeArrowheads="1"/>
              </p:cNvSpPr>
              <p:nvPr/>
            </p:nvSpPr>
            <p:spPr bwMode="auto">
              <a:xfrm>
                <a:off x="762000" y="4465320"/>
                <a:ext cx="7696200" cy="22402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87</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140=</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cs typeface="Calibri" panose="020F0502020204030204" pitchFamily="34" charset="0"/>
                      </a:rPr>
                      <m:t>=315=</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87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5</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=7656−210=7446</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b="0" i="0" kern="0" dirty="0">
                    <a:latin typeface="+mj-lt"/>
                    <a:cs typeface="Calibri" panose="020F0502020204030204" pitchFamily="34" charset="0"/>
                  </a:rPr>
                  <a:t>(</a:t>
                </a:r>
                <a14:m>
                  <m:oMath xmlns:m="http://schemas.openxmlformats.org/officeDocument/2006/math">
                    <m:r>
                      <a:rPr lang="en-US" sz="1800" b="0" i="1" kern="0" dirty="0" smtClean="0">
                        <a:latin typeface="Cambria Math" panose="02040503050406030204" pitchFamily="18" charset="0"/>
                        <a:cs typeface="Calibri" panose="020F0502020204030204" pitchFamily="34" charset="0"/>
                      </a:rPr>
                      <m:t>7429,7446</m:t>
                    </m:r>
                  </m:oMath>
                </a14:m>
                <a:r>
                  <a:rPr lang="en-US" sz="1800" b="0" i="0" kern="0" dirty="0">
                    <a:latin typeface="+mj-lt"/>
                    <a:cs typeface="Calibri" panose="020F0502020204030204" pitchFamily="34" charset="0"/>
                  </a:rPr>
                  <a:t>)</a:t>
                </a:r>
                <a14:m>
                  <m:oMath xmlns:m="http://schemas.openxmlformats.org/officeDocument/2006/math">
                    <m:r>
                      <a:rPr lang="en-US" sz="1800" b="0" i="1" kern="0" smtClean="0">
                        <a:latin typeface="Cambria Math" panose="02040503050406030204" pitchFamily="18" charset="0"/>
                        <a:cs typeface="Calibri" panose="020F0502020204030204" pitchFamily="34" charset="0"/>
                      </a:rPr>
                      <m:t>=17</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f>
                      <m:fPr>
                        <m:ctrlPr>
                          <a:rPr lang="en-US" sz="1800" i="1" kern="0" smtClean="0">
                            <a:latin typeface="Cambria Math" panose="02040503050406030204" pitchFamily="18" charset="0"/>
                            <a:cs typeface="Calibri" panose="020F0502020204030204" pitchFamily="34" charset="0"/>
                          </a:rPr>
                        </m:ctrlPr>
                      </m:fPr>
                      <m:num>
                        <m:r>
                          <a:rPr lang="en-US" sz="1800" b="0" i="1" kern="0" smtClean="0">
                            <a:latin typeface="Cambria Math" panose="02040503050406030204" pitchFamily="18" charset="0"/>
                            <a:cs typeface="Calibri" panose="020F0502020204030204" pitchFamily="34" charset="0"/>
                          </a:rPr>
                          <m:t>7429</m:t>
                        </m:r>
                      </m:num>
                      <m:den>
                        <m:r>
                          <a:rPr lang="en-US" sz="1800" b="0" i="1" kern="0" smtClean="0">
                            <a:latin typeface="Cambria Math" panose="02040503050406030204" pitchFamily="18" charset="0"/>
                            <a:cs typeface="Calibri" panose="020F0502020204030204" pitchFamily="34" charset="0"/>
                          </a:rPr>
                          <m:t>17</m:t>
                        </m:r>
                      </m:den>
                    </m:f>
                    <m:r>
                      <a:rPr lang="en-US" sz="1800" b="0" i="1" kern="0" smtClean="0">
                        <a:latin typeface="Cambria Math" panose="02040503050406030204" pitchFamily="18" charset="0"/>
                        <a:cs typeface="Calibri" panose="020F0502020204030204" pitchFamily="34" charset="0"/>
                      </a:rPr>
                      <m:t>=437=23</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∙19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=7656+210=7866</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7429,7866</m:t>
                        </m:r>
                      </m:e>
                    </m:d>
                    <m:r>
                      <a:rPr lang="en-US" sz="1800" b="0" i="1" kern="0" smtClean="0">
                        <a:latin typeface="Cambria Math" panose="02040503050406030204" pitchFamily="18" charset="0"/>
                        <a:cs typeface="Calibri" panose="020F0502020204030204" pitchFamily="34" charset="0"/>
                      </a:rPr>
                      <m:t>=437</m:t>
                    </m:r>
                  </m:oMath>
                </a14:m>
                <a:endParaRPr lang="en-US" sz="1800" kern="0" dirty="0">
                  <a:latin typeface="Calibri" panose="020F0502020204030204" pitchFamily="34" charset="0"/>
                  <a:cs typeface="Calibri" panose="020F0502020204030204" pitchFamily="34" charset="0"/>
                </a:endParaRPr>
              </a:p>
            </p:txBody>
          </p:sp>
        </mc:Choice>
        <mc:Fallback xmlns="">
          <p:sp>
            <p:nvSpPr>
              <p:cNvPr id="2" name="Rectangle 3">
                <a:extLst>
                  <a:ext uri="{FF2B5EF4-FFF2-40B4-BE49-F238E27FC236}">
                    <a16:creationId xmlns:a16="http://schemas.microsoft.com/office/drawing/2014/main" id="{B79ABB94-D2F1-5B60-AC1A-0EC9AE7CA4C2}"/>
                  </a:ext>
                </a:extLst>
              </p:cNvPr>
              <p:cNvSpPr txBox="1">
                <a:spLocks noRot="1" noChangeAspect="1" noMove="1" noResize="1" noEditPoints="1" noAdjustHandles="1" noChangeArrowheads="1" noChangeShapeType="1" noTextEdit="1"/>
              </p:cNvSpPr>
              <p:nvPr/>
            </p:nvSpPr>
            <p:spPr bwMode="auto">
              <a:xfrm>
                <a:off x="762000" y="4465320"/>
                <a:ext cx="7696200" cy="2240280"/>
              </a:xfrm>
              <a:prstGeom prst="rect">
                <a:avLst/>
              </a:prstGeom>
              <a:blipFill>
                <a:blip r:embed="rId3"/>
                <a:stretch>
                  <a:fillRect l="-494"/>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Slide Number Placeholder 6"/>
          <p:cNvSpPr>
            <a:spLocks noGrp="1"/>
          </p:cNvSpPr>
          <p:nvPr>
            <p:ph type="sldNum" sz="quarter" idx="12"/>
          </p:nvPr>
        </p:nvSpPr>
        <p:spPr>
          <a:noFill/>
        </p:spPr>
        <p:txBody>
          <a:bodyPr/>
          <a:lstStyle/>
          <a:p>
            <a:fld id="{102D935E-5DBC-47C3-97C9-F62702B5F45F}" type="slidenum">
              <a:rPr lang="en-US" smtClean="0"/>
              <a:pPr/>
              <a:t>84</a:t>
            </a:fld>
            <a:endParaRPr lang="en-US"/>
          </a:p>
        </p:txBody>
      </p:sp>
      <p:sp>
        <p:nvSpPr>
          <p:cNvPr id="72708" name="Rectangle 2"/>
          <p:cNvSpPr>
            <a:spLocks noGrp="1" noChangeArrowheads="1"/>
          </p:cNvSpPr>
          <p:nvPr>
            <p:ph type="title"/>
          </p:nvPr>
        </p:nvSpPr>
        <p:spPr>
          <a:xfrm>
            <a:off x="685800" y="304800"/>
            <a:ext cx="7772400" cy="762000"/>
          </a:xfrm>
        </p:spPr>
        <p:txBody>
          <a:bodyPr/>
          <a:lstStyle/>
          <a:p>
            <a:r>
              <a:rPr lang="en-US" sz="3600" dirty="0"/>
              <a:t>Quadratic sieve experimental results</a:t>
            </a:r>
          </a:p>
        </p:txBody>
      </p:sp>
      <p:sp>
        <p:nvSpPr>
          <p:cNvPr id="72709" name="Rectangle 3"/>
          <p:cNvSpPr>
            <a:spLocks noGrp="1" noChangeArrowheads="1"/>
          </p:cNvSpPr>
          <p:nvPr>
            <p:ph type="body" sz="half" idx="1"/>
          </p:nvPr>
        </p:nvSpPr>
        <p:spPr>
          <a:xfrm>
            <a:off x="304800" y="1868129"/>
            <a:ext cx="8153400" cy="1524000"/>
          </a:xfrm>
        </p:spPr>
        <p:txBody>
          <a:bodyPr/>
          <a:lstStyle/>
          <a:p>
            <a:r>
              <a:rPr lang="en-US" sz="2400" dirty="0">
                <a:latin typeface="Calibri" panose="020F0502020204030204" pitchFamily="34" charset="0"/>
                <a:cs typeface="Calibri" panose="020F0502020204030204" pitchFamily="34" charset="0"/>
              </a:rPr>
              <a:t>To analyze QS, we need to finds a good interval and estimate sieving and solving times</a:t>
            </a:r>
            <a:endParaRPr lang="en-US" sz="2400" baseline="30000" dirty="0">
              <a:latin typeface="Calibri" panose="020F0502020204030204" pitchFamily="34" charset="0"/>
              <a:cs typeface="Calibri" panose="020F0502020204030204" pitchFamily="34" charset="0"/>
            </a:endParaRPr>
          </a:p>
          <a:p>
            <a:pPr lvl="1">
              <a:buFontTx/>
              <a:buNone/>
            </a:pPr>
            <a:endParaRPr lang="en-US" sz="2000" baseline="30000" dirty="0">
              <a:latin typeface="Arial Unicode MS" pitchFamily="34" charset="-128"/>
            </a:endParaRPr>
          </a:p>
        </p:txBody>
      </p:sp>
      <p:graphicFrame>
        <p:nvGraphicFramePr>
          <p:cNvPr id="2362372" name="Group 4"/>
          <p:cNvGraphicFramePr>
            <a:graphicFrameLocks noGrp="1"/>
          </p:cNvGraphicFramePr>
          <p:nvPr>
            <p:ph sz="half" idx="2"/>
            <p:extLst>
              <p:ext uri="{D42A27DB-BD31-4B8C-83A1-F6EECF244321}">
                <p14:modId xmlns:p14="http://schemas.microsoft.com/office/powerpoint/2010/main" val="2270208070"/>
              </p:ext>
            </p:extLst>
          </p:nvPr>
        </p:nvGraphicFramePr>
        <p:xfrm>
          <a:off x="367145" y="3429000"/>
          <a:ext cx="8382000" cy="1676400"/>
        </p:xfrm>
        <a:graphic>
          <a:graphicData uri="http://schemas.openxmlformats.org/drawingml/2006/table">
            <a:tbl>
              <a:tblPr/>
              <a:tblGrid>
                <a:gridCol w="2686050">
                  <a:extLst>
                    <a:ext uri="{9D8B030D-6E8A-4147-A177-3AD203B41FA5}">
                      <a16:colId xmlns:a16="http://schemas.microsoft.com/office/drawing/2014/main" val="20000"/>
                    </a:ext>
                  </a:extLst>
                </a:gridCol>
                <a:gridCol w="731838">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1837">
                  <a:extLst>
                    <a:ext uri="{9D8B030D-6E8A-4147-A177-3AD203B41FA5}">
                      <a16:colId xmlns:a16="http://schemas.microsoft.com/office/drawing/2014/main" val="20003"/>
                    </a:ext>
                  </a:extLst>
                </a:gridCol>
                <a:gridCol w="731838">
                  <a:extLst>
                    <a:ext uri="{9D8B030D-6E8A-4147-A177-3AD203B41FA5}">
                      <a16:colId xmlns:a16="http://schemas.microsoft.com/office/drawing/2014/main" val="20004"/>
                    </a:ext>
                  </a:extLst>
                </a:gridCol>
                <a:gridCol w="733425">
                  <a:extLst>
                    <a:ext uri="{9D8B030D-6E8A-4147-A177-3AD203B41FA5}">
                      <a16:colId xmlns:a16="http://schemas.microsoft.com/office/drawing/2014/main" val="20005"/>
                    </a:ext>
                  </a:extLst>
                </a:gridCol>
                <a:gridCol w="731837">
                  <a:extLst>
                    <a:ext uri="{9D8B030D-6E8A-4147-A177-3AD203B41FA5}">
                      <a16:colId xmlns:a16="http://schemas.microsoft.com/office/drawing/2014/main" val="20006"/>
                    </a:ext>
                  </a:extLst>
                </a:gridCol>
                <a:gridCol w="603250">
                  <a:extLst>
                    <a:ext uri="{9D8B030D-6E8A-4147-A177-3AD203B41FA5}">
                      <a16:colId xmlns:a16="http://schemas.microsoft.com/office/drawing/2014/main" val="20007"/>
                    </a:ext>
                  </a:extLst>
                </a:gridCol>
                <a:gridCol w="698500">
                  <a:extLst>
                    <a:ext uri="{9D8B030D-6E8A-4147-A177-3AD203B41FA5}">
                      <a16:colId xmlns:a16="http://schemas.microsoft.com/office/drawing/2014/main" val="20008"/>
                    </a:ext>
                  </a:extLst>
                </a:gridCol>
              </a:tblGrid>
              <a:tr h="609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of decimal digits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factor base </a:t>
                      </a:r>
                      <a:r>
                        <a:rPr kumimoji="1" lang="en-US" sz="1800" b="0" i="0" u="none" strike="noStrike" cap="none" normalizeH="0" baseline="0" err="1">
                          <a:ln>
                            <a:noFill/>
                          </a:ln>
                          <a:solidFill>
                            <a:schemeClr val="tx1"/>
                          </a:solidFill>
                          <a:effectLst/>
                          <a:latin typeface="Calibri" panose="020F0502020204030204" pitchFamily="34" charset="0"/>
                          <a:cs typeface="Calibri" panose="020F0502020204030204" pitchFamily="34" charset="0"/>
                        </a:rPr>
                        <a:t>x</a:t>
                      </a: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sieving interval x 10</a:t>
                      </a:r>
                      <a:r>
                        <a:rPr kumimoji="1" lang="en-US" sz="1800" b="0" i="0" u="none" strike="noStrike" cap="none" normalizeH="0" baseline="30000">
                          <a:ln>
                            <a:noFill/>
                          </a:ln>
                          <a:solidFill>
                            <a:schemeClr val="tx1"/>
                          </a:solidFill>
                          <a:effectLst/>
                          <a:latin typeface="Calibri" panose="020F0502020204030204" pitchFamily="34" charset="0"/>
                          <a:cs typeface="Calibri" panose="020F0502020204030204"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1" name="Slide Number Placeholder 5"/>
          <p:cNvSpPr>
            <a:spLocks noGrp="1"/>
          </p:cNvSpPr>
          <p:nvPr>
            <p:ph type="sldNum" sz="quarter" idx="12"/>
          </p:nvPr>
        </p:nvSpPr>
        <p:spPr>
          <a:noFill/>
        </p:spPr>
        <p:txBody>
          <a:bodyPr/>
          <a:lstStyle/>
          <a:p>
            <a:fld id="{143CBA54-F9EE-47EF-B85E-3D05042A6CB4}" type="slidenum">
              <a:rPr lang="en-US" smtClean="0"/>
              <a:pPr/>
              <a:t>85</a:t>
            </a:fld>
            <a:endParaRPr lang="en-US"/>
          </a:p>
        </p:txBody>
      </p:sp>
      <p:sp>
        <p:nvSpPr>
          <p:cNvPr id="73732" name="Rectangle 2"/>
          <p:cNvSpPr>
            <a:spLocks noGrp="1" noChangeArrowheads="1"/>
          </p:cNvSpPr>
          <p:nvPr>
            <p:ph type="title"/>
          </p:nvPr>
        </p:nvSpPr>
        <p:spPr>
          <a:xfrm>
            <a:off x="685800" y="152400"/>
            <a:ext cx="7772400" cy="762000"/>
          </a:xfrm>
        </p:spPr>
        <p:txBody>
          <a:bodyPr/>
          <a:lstStyle/>
          <a:p>
            <a:r>
              <a:rPr lang="en-US" sz="3600" dirty="0"/>
              <a:t>Quadratic Sieve Analysis</a:t>
            </a:r>
          </a:p>
        </p:txBody>
      </p:sp>
      <mc:AlternateContent xmlns:mc="http://schemas.openxmlformats.org/markup-compatibility/2006" xmlns:a14="http://schemas.microsoft.com/office/drawing/2010/main">
        <mc:Choice Requires="a14">
          <p:sp>
            <p:nvSpPr>
              <p:cNvPr id="73733" name="Rectangle 3"/>
              <p:cNvSpPr>
                <a:spLocks noGrp="1" noChangeArrowheads="1"/>
              </p:cNvSpPr>
              <p:nvPr>
                <p:ph type="body" idx="1"/>
              </p:nvPr>
            </p:nvSpPr>
            <p:spPr>
              <a:xfrm>
                <a:off x="209550" y="1371600"/>
                <a:ext cx="8724900" cy="4724400"/>
              </a:xfrm>
            </p:spPr>
            <p:txBody>
              <a:bodyPr/>
              <a:lstStyle/>
              <a:p>
                <a:pPr>
                  <a:spcBef>
                    <a:spcPts val="200"/>
                  </a:spcBef>
                </a:pPr>
                <a:r>
                  <a:rPr lang="en-US" sz="2000" dirty="0">
                    <a:latin typeface="Calibri" panose="020F0502020204030204" pitchFamily="34" charset="0"/>
                    <a:cs typeface="Calibri" panose="020F0502020204030204" pitchFamily="34" charset="0"/>
                  </a:rPr>
                  <a:t>Define </a:t>
                </a:r>
                <a14:m>
                  <m:oMath xmlns:m="http://schemas.openxmlformats.org/officeDocument/2006/math">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𝐿</m:t>
                        </m:r>
                      </m:e>
                      <m:sub>
                        <m:r>
                          <a:rPr lang="en-US" sz="2000" b="0" i="1" dirty="0" smtClean="0">
                            <a:latin typeface="Cambria Math" panose="02040503050406030204" pitchFamily="18" charset="0"/>
                            <a:cs typeface="Calibri" panose="020F0502020204030204" pitchFamily="34" charset="0"/>
                          </a:rPr>
                          <m:t>𝑛</m:t>
                        </m:r>
                      </m:sub>
                    </m:sSub>
                    <m:r>
                      <a:rPr lang="en-US" sz="2000" b="0" i="1" dirty="0"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𝑢</m:t>
                    </m:r>
                    <m:r>
                      <a:rPr lang="en-US" sz="2000" b="0" i="1" dirty="0" err="1"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𝑣</m:t>
                    </m:r>
                    <m:r>
                      <a:rPr lang="en-US" sz="2000" b="0" i="1" dirty="0" smtClean="0">
                        <a:latin typeface="Cambria Math" panose="02040503050406030204" pitchFamily="18" charset="0"/>
                        <a:cs typeface="Calibri" panose="020F0502020204030204" pitchFamily="34" charset="0"/>
                      </a:rPr>
                      <m:t>]=</m:t>
                    </m:r>
                    <m:r>
                      <m:rPr>
                        <m:sty m:val="p"/>
                      </m:rPr>
                      <a:rPr lang="en-US" sz="2000" b="0" i="1" dirty="0" smtClean="0">
                        <a:latin typeface="Cambria Math" panose="02040503050406030204" pitchFamily="18" charset="0"/>
                        <a:cs typeface="Calibri" panose="020F0502020204030204" pitchFamily="34" charset="0"/>
                      </a:rPr>
                      <m:t>exp</m:t>
                    </m:r>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𝑣𝑙𝑔</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sup>
                        <m:r>
                          <a:rPr lang="en-US" sz="2000" b="0" i="1" dirty="0" smtClean="0">
                            <a:latin typeface="Cambria Math" panose="02040503050406030204" pitchFamily="18" charset="0"/>
                            <a:cs typeface="Calibri" panose="020F0502020204030204" pitchFamily="34" charset="0"/>
                          </a:rPr>
                          <m:t>𝑢</m:t>
                        </m:r>
                      </m:sup>
                    </m:sSup>
                    <m:r>
                      <a:rPr lang="en-US" sz="2000" b="0" i="1" dirty="0" smtClean="0">
                        <a:latin typeface="Cambria Math" panose="02040503050406030204" pitchFamily="18" charset="0"/>
                        <a:cs typeface="Calibri" panose="020F0502020204030204" pitchFamily="34" charset="0"/>
                      </a:rPr>
                      <m:t> </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cs typeface="Calibri" panose="020F0502020204030204" pitchFamily="34" charset="0"/>
                          </a:rPr>
                          <m:t>lg</m:t>
                        </m:r>
                        <m:r>
                          <a:rPr lang="en-US" sz="2000" b="0" i="1" dirty="0" smtClean="0">
                            <a:latin typeface="Cambria Math" panose="02040503050406030204" pitchFamily="18" charset="0"/>
                            <a:cs typeface="Calibri" panose="020F0502020204030204" pitchFamily="34" charset="0"/>
                          </a:rPr>
                          <m:t>⁡(</m:t>
                        </m:r>
                        <m:func>
                          <m:funcPr>
                            <m:ctrlPr>
                              <a:rPr lang="en-US" sz="2000" b="0" i="1" dirty="0" smtClean="0">
                                <a:latin typeface="Cambria Math" panose="02040503050406030204" pitchFamily="18" charset="0"/>
                                <a:cs typeface="Calibri" panose="020F0502020204030204" pitchFamily="34" charset="0"/>
                              </a:rPr>
                            </m:ctrlPr>
                          </m:funcPr>
                          <m:fName>
                            <m:r>
                              <m:rPr>
                                <m:sty m:val="p"/>
                              </m:rPr>
                              <a:rPr lang="en-US" sz="2000" b="0" i="0" dirty="0" smtClean="0">
                                <a:latin typeface="Cambria Math" panose="02040503050406030204" pitchFamily="18" charset="0"/>
                                <a:cs typeface="Calibri" panose="020F0502020204030204" pitchFamily="34" charset="0"/>
                              </a:rPr>
                              <m:t>lg</m:t>
                            </m:r>
                          </m:fName>
                          <m:e>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func>
                        <m:r>
                          <a:rPr lang="en-US" sz="2000" b="0" i="1" dirty="0" smtClean="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𝑢</m:t>
                        </m:r>
                      </m:sup>
                    </m:sSup>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𝐵</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number of B-smooth numbers </a:t>
                </a:r>
                <a:r>
                  <a:rPr lang="en-US" sz="2000" i="0" dirty="0">
                    <a:latin typeface="+mj-lt"/>
                    <a:ea typeface="Cambria Math" panose="02040503050406030204" pitchFamily="18" charset="0"/>
                    <a:cs typeface="Calibri" panose="020F0502020204030204" pitchFamily="34" charset="0"/>
                  </a:rPr>
                  <a:t>≤</a:t>
                </a:r>
                <a:r>
                  <a:rPr lang="en-US" sz="2000" b="0" i="0" dirty="0">
                    <a:latin typeface="+mj-lt"/>
                    <a:ea typeface="Cambria Math" panose="02040503050406030204" pitchFamily="18"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a:spcBef>
                    <a:spcPts val="200"/>
                  </a:spcBef>
                </a:pPr>
                <a:r>
                  <a:rPr lang="en-US" sz="2000" b="1" dirty="0">
                    <a:latin typeface="Calibri" panose="020F0502020204030204" pitchFamily="34" charset="0"/>
                    <a:cs typeface="Calibri" panose="020F0502020204030204" pitchFamily="34" charset="0"/>
                  </a:rPr>
                  <a:t>Theorem [</a:t>
                </a:r>
                <a:r>
                  <a:rPr lang="en-US" sz="2000" b="1" dirty="0" err="1">
                    <a:latin typeface="Calibri" panose="020F0502020204030204" pitchFamily="34" charset="0"/>
                    <a:cs typeface="Calibri" panose="020F0502020204030204" pitchFamily="34" charset="0"/>
                  </a:rPr>
                  <a:t>deBruijn</a:t>
                </a:r>
                <a:r>
                  <a:rPr lang="en-US" sz="2000" b="1" dirty="0">
                    <a:latin typeface="Calibri" panose="020F0502020204030204" pitchFamily="34" charset="0"/>
                    <a:cs typeface="Calibri" panose="020F0502020204030204" pitchFamily="34" charset="0"/>
                  </a:rPr>
                  <a:t>, 1966]:  </a:t>
                </a:r>
                <a:r>
                  <a:rPr lang="en-US" sz="2000" dirty="0">
                    <a:latin typeface="Calibri" panose="020F0502020204030204" pitchFamily="34" charset="0"/>
                    <a:cs typeface="Calibri" panose="020F0502020204030204" pitchFamily="34" charset="0"/>
                  </a:rPr>
                  <a:t>Let e&gt;0, then for x&gt;10, w&lt;n(x)</a:t>
                </a:r>
                <a:r>
                  <a:rPr lang="en-US" sz="2000" baseline="30000" dirty="0">
                    <a:latin typeface="Calibri" panose="020F0502020204030204" pitchFamily="34" charset="0"/>
                    <a:cs typeface="Calibri" panose="020F0502020204030204" pitchFamily="34" charset="0"/>
                  </a:rPr>
                  <a:t>(1-e)</a:t>
                </a:r>
                <a:r>
                  <a:rPr lang="en-US" sz="2000" dirty="0">
                    <a:latin typeface="Calibri" panose="020F0502020204030204" pitchFamily="34" charset="0"/>
                    <a:cs typeface="Calibri" panose="020F0502020204030204" pitchFamily="34" charset="0"/>
                  </a:rPr>
                  <a:t>, </a:t>
                </a:r>
              </a:p>
              <a:p>
                <a:pPr marL="400050" lvl="1" indent="0">
                  <a:spcBef>
                    <a:spcPts val="200"/>
                  </a:spcBef>
                  <a:buNone/>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f>
                              <m:fPr>
                                <m:type m:val="skw"/>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den>
                            </m:f>
                          </m:sup>
                        </m:sSup>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up>
                    </m:sSup>
                  </m:oMath>
                </a14:m>
                <a:r>
                  <a:rPr lang="en-US" sz="1800" dirty="0">
                    <a:latin typeface="Calibri" panose="020F0502020204030204" pitchFamily="34" charset="0"/>
                    <a:cs typeface="Calibri" panose="020F0502020204030204" pitchFamily="34" charset="0"/>
                  </a:rPr>
                  <a:t> where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𝑓</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𝑤</m:t>
                        </m:r>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𝑤</m:t>
                        </m:r>
                      </m:den>
                    </m:f>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sym typeface="Wingdings" pitchFamily="2" charset="2"/>
                  </a:rPr>
                  <a:t>as </a:t>
                </a:r>
                <a14:m>
                  <m:oMath xmlns:m="http://schemas.openxmlformats.org/officeDocument/2006/math">
                    <m:r>
                      <a:rPr lang="en-US" sz="1800" b="0" i="1" smtClean="0">
                        <a:latin typeface="Cambria Math" panose="02040503050406030204" pitchFamily="18" charset="0"/>
                        <a:cs typeface="Calibri" panose="020F0502020204030204" pitchFamily="34" charset="0"/>
                        <a:sym typeface="Wingdings" pitchFamily="2" charset="2"/>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Wingdings" pitchFamily="2" charset="2"/>
                      </a:rPr>
                      <m:t>→∞</m:t>
                    </m:r>
                  </m:oMath>
                </a14:m>
                <a:r>
                  <a:rPr lang="en-US" sz="18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 </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If a, u, v &gt;0, then </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err="1">
                    <a:latin typeface="Calibri" panose="020F0502020204030204" pitchFamily="34" charset="0"/>
                    <a:cs typeface="Calibri" panose="020F0502020204030204" pitchFamily="34" charset="0"/>
                  </a:rPr>
                  <a:t>L</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[1-u,-(a/v)(1-u)+o(1)] </a:t>
                </a:r>
                <a:r>
                  <a:rPr lang="en-US" sz="2000" dirty="0">
                    <a:solidFill>
                      <a:srgbClr val="000000"/>
                    </a:solidFill>
                    <a:latin typeface="Calibri" panose="020F0502020204030204" pitchFamily="34" charset="0"/>
                    <a:cs typeface="Calibri" panose="020F0502020204030204" pitchFamily="34" charset="0"/>
                    <a:sym typeface="Wingdings" pitchFamily="2" charset="2"/>
                  </a:rPr>
                  <a:t>as n</a:t>
                </a:r>
                <a:r>
                  <a:rPr lang="en-US" sz="20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a:t>
                </a:r>
                <a:r>
                  <a:rPr lang="en-US" sz="2000" dirty="0">
                    <a:solidFill>
                      <a:srgbClr val="000000"/>
                    </a:solidFill>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For QS generate numbers , set </a:t>
                </a:r>
                <a:r>
                  <a:rPr lang="en-US" sz="2000" dirty="0">
                    <a:latin typeface="Calibri" panose="020F0502020204030204" pitchFamily="34" charset="0"/>
                    <a:cs typeface="Calibri" panose="020F0502020204030204" pitchFamily="34" charset="0"/>
                  </a:rPr>
                  <a:t>a= ½ . </a:t>
                </a:r>
              </a:p>
              <a:p>
                <a:pPr>
                  <a:spcBef>
                    <a:spcPts val="200"/>
                  </a:spcBef>
                </a:pPr>
                <a:r>
                  <a:rPr lang="en-US" sz="2000" dirty="0">
                    <a:latin typeface="Calibri" panose="020F0502020204030204" pitchFamily="34" charset="0"/>
                    <a:cs typeface="Calibri" panose="020F0502020204030204" pitchFamily="34" charset="0"/>
                  </a:rPr>
                  <a:t>Probability of finding an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]-smooth number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[1-u,-1/(2v)(1-u)+o(1)].</a:t>
                </a:r>
              </a:p>
              <a:p>
                <a:pPr>
                  <a:spcBef>
                    <a:spcPts val="200"/>
                  </a:spcBef>
                </a:pPr>
                <a:r>
                  <a:rPr lang="en-US" sz="2000" dirty="0">
                    <a:latin typeface="Calibri" panose="020F0502020204030204" pitchFamily="34" charset="0"/>
                    <a:cs typeface="Calibri" panose="020F0502020204030204" pitchFamily="34" charset="0"/>
                  </a:rPr>
                  <a:t>Size of factor base is</a:t>
                </a:r>
                <a:r>
                  <a:rPr lang="en-US" sz="18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rPr>
                  <a:t>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Choose u= 1/2.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x]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y]=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Size of sieving interval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1/(4v)]=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Sieving time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Solving sparse equations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2v+o(1)].  </a:t>
                </a:r>
              </a:p>
              <a:p>
                <a:pPr>
                  <a:spcBef>
                    <a:spcPts val="200"/>
                  </a:spcBef>
                </a:pPr>
                <a:r>
                  <a:rPr lang="en-US" sz="2000" dirty="0">
                    <a:latin typeface="Calibri" panose="020F0502020204030204" pitchFamily="34" charset="0"/>
                    <a:cs typeface="Calibri" panose="020F0502020204030204" pitchFamily="34" charset="0"/>
                  </a:rPr>
                  <a:t>Total time is minimized when v=1/2 and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1+o(1)] .</a:t>
                </a:r>
              </a:p>
            </p:txBody>
          </p:sp>
        </mc:Choice>
        <mc:Fallback xmlns="">
          <p:sp>
            <p:nvSpPr>
              <p:cNvPr id="73733" name="Rectangle 3"/>
              <p:cNvSpPr>
                <a:spLocks noGrp="1" noRot="1" noChangeAspect="1" noMove="1" noResize="1" noEditPoints="1" noAdjustHandles="1" noChangeArrowheads="1" noChangeShapeType="1" noTextEdit="1"/>
              </p:cNvSpPr>
              <p:nvPr>
                <p:ph type="body" idx="1"/>
              </p:nvPr>
            </p:nvSpPr>
            <p:spPr>
              <a:xfrm>
                <a:off x="209550" y="1371600"/>
                <a:ext cx="8724900" cy="4724400"/>
              </a:xfrm>
              <a:blipFill>
                <a:blip r:embed="rId2"/>
                <a:stretch>
                  <a:fillRect l="-727" t="-804"/>
                </a:stretch>
              </a:blipFill>
            </p:spPr>
            <p:txBody>
              <a:bodyPr/>
              <a:lstStyle/>
              <a:p>
                <a:r>
                  <a:rPr lang="en-US">
                    <a:noFill/>
                  </a:rPr>
                  <a:t> </a:t>
                </a:r>
              </a:p>
            </p:txBody>
          </p:sp>
        </mc:Fallback>
      </mc:AlternateContent>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86</a:t>
            </a:fld>
            <a:endParaRPr lang="en-US"/>
          </a:p>
        </p:txBody>
      </p:sp>
      <p:sp>
        <p:nvSpPr>
          <p:cNvPr id="80900" name="Rectangle 2"/>
          <p:cNvSpPr>
            <a:spLocks noGrp="1" noChangeArrowheads="1"/>
          </p:cNvSpPr>
          <p:nvPr>
            <p:ph type="title"/>
          </p:nvPr>
        </p:nvSpPr>
        <p:spPr>
          <a:xfrm>
            <a:off x="685800" y="152400"/>
            <a:ext cx="7772400" cy="914400"/>
          </a:xfrm>
        </p:spPr>
        <p:txBody>
          <a:bodyPr/>
          <a:lstStyle/>
          <a:p>
            <a:r>
              <a:rPr lang="en-US" sz="3600" dirty="0"/>
              <a:t>Three more algorithms</a:t>
            </a:r>
          </a:p>
        </p:txBody>
      </p:sp>
      <mc:AlternateContent xmlns:mc="http://schemas.openxmlformats.org/markup-compatibility/2006" xmlns:a14="http://schemas.microsoft.com/office/drawing/2010/main">
        <mc:Choice Requires="a14">
          <p:sp>
            <p:nvSpPr>
              <p:cNvPr id="80901" name="Rectangle 3"/>
              <p:cNvSpPr>
                <a:spLocks noGrp="1" noChangeArrowheads="1"/>
              </p:cNvSpPr>
              <p:nvPr>
                <p:ph type="body" idx="1"/>
              </p:nvPr>
            </p:nvSpPr>
            <p:spPr>
              <a:xfrm>
                <a:off x="342900" y="1447800"/>
                <a:ext cx="8343900" cy="4800600"/>
              </a:xfrm>
            </p:spPr>
            <p:txBody>
              <a:bodyPr/>
              <a:lstStyle/>
              <a:p>
                <a:pPr>
                  <a:lnSpc>
                    <a:spcPct val="90000"/>
                  </a:lnSpc>
                </a:pPr>
                <a:r>
                  <a:rPr lang="en-US" sz="2000" dirty="0">
                    <a:latin typeface="Calibri" panose="020F0502020204030204" pitchFamily="34" charset="0"/>
                    <a:cs typeface="Calibri" panose="020F0502020204030204" pitchFamily="34" charset="0"/>
                  </a:rPr>
                  <a:t>Multiple Polynomial Quadratic Sieve: Use many polynomials (shorter sieve intervals)</a:t>
                </a:r>
              </a:p>
              <a:p>
                <a:pPr>
                  <a:lnSpc>
                    <a:spcPct val="90000"/>
                  </a:lnSpc>
                </a:pPr>
                <a:r>
                  <a:rPr lang="en-US" sz="2000" dirty="0">
                    <a:latin typeface="Calibri" panose="020F0502020204030204" pitchFamily="34" charset="0"/>
                    <a:cs typeface="Calibri" panose="020F0502020204030204" pitchFamily="34" charset="0"/>
                  </a:rPr>
                  <a:t>Number Field Sieve:  Extends QFS by allowing elements to be algebraic integers in algebraic number field.</a:t>
                </a:r>
              </a:p>
              <a:p>
                <a:pPr>
                  <a:lnSpc>
                    <a:spcPct val="90000"/>
                  </a:lnSpc>
                </a:pPr>
                <a:r>
                  <a:rPr lang="en-US" sz="2000" dirty="0">
                    <a:latin typeface="Calibri" panose="020F0502020204030204" pitchFamily="34" charset="0"/>
                    <a:cs typeface="Calibri" panose="020F0502020204030204" pitchFamily="34" charset="0"/>
                  </a:rPr>
                  <a:t>Elliptic Curve Factoring Method: Does arithmetic over elliptic curve mod n.  </a:t>
                </a:r>
                <a14:m>
                  <m:oMath xmlns:m="http://schemas.openxmlformats.org/officeDocument/2006/math">
                    <m:r>
                      <a:rPr lang="en-US" sz="2000" b="0" i="1" smtClean="0">
                        <a:latin typeface="Cambria Math" panose="02040503050406030204" pitchFamily="18" charset="0"/>
                        <a:cs typeface="Calibri" panose="020F0502020204030204" pitchFamily="34" charset="0"/>
                      </a:rPr>
                      <m:t>𝑄</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𝑘𝑃</m:t>
                    </m:r>
                  </m:oMath>
                </a14:m>
                <a:r>
                  <a:rPr lang="en-US" sz="2000" dirty="0">
                    <a:latin typeface="Calibri" panose="020F0502020204030204" pitchFamily="34" charset="0"/>
                    <a:cs typeface="Calibri" panose="020F0502020204030204" pitchFamily="34" charset="0"/>
                  </a:rPr>
                  <a:t>.  Operations project mod p if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If Q is the identity (0:1:0) mod p, third coordinate, z, is 0 mod p.  Then (</a:t>
                </a:r>
                <a:r>
                  <a:rPr lang="en-US" sz="2000" dirty="0" err="1">
                    <a:latin typeface="Calibri" panose="020F0502020204030204" pitchFamily="34" charset="0"/>
                    <a:cs typeface="Calibri" panose="020F0502020204030204" pitchFamily="34" charset="0"/>
                  </a:rPr>
                  <a:t>z,n</a:t>
                </a:r>
                <a:r>
                  <a:rPr lang="en-US" sz="2000" dirty="0">
                    <a:latin typeface="Calibri" panose="020F0502020204030204" pitchFamily="34" charset="0"/>
                    <a:cs typeface="Calibri" panose="020F0502020204030204" pitchFamily="34" charset="0"/>
                  </a:rPr>
                  <a:t>)=p.  Now check to see if the difference of two points (for different k) have last coordinates: (z</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-z</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n)=p. </a:t>
                </a:r>
              </a:p>
              <a:p>
                <a:pPr>
                  <a:lnSpc>
                    <a:spcPct val="90000"/>
                  </a:lnSpc>
                </a:pPr>
                <a:r>
                  <a:rPr lang="en-US" sz="2000" dirty="0">
                    <a:latin typeface="Calibri" panose="020F0502020204030204" pitchFamily="34" charset="0"/>
                    <a:cs typeface="Calibri" panose="020F0502020204030204" pitchFamily="34" charset="0"/>
                  </a:rPr>
                  <a:t>Pre-NFS, best factoring took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d>
                      <m:dPr>
                        <m:ctrlPr>
                          <a:rPr lang="en-US" sz="2000" b="0" i="1" smtClean="0">
                            <a:latin typeface="Cambria Math" panose="02040503050406030204" pitchFamily="18" charset="0"/>
                            <a:cs typeface="Calibri" panose="020F0502020204030204" pitchFamily="34" charset="0"/>
                          </a:rPr>
                        </m:ctrlPr>
                      </m:dPr>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2</m:t>
                            </m:r>
                          </m:den>
                        </m:f>
                        <m:r>
                          <a:rPr lang="en-US" sz="2000" b="0" i="1" smtClean="0">
                            <a:latin typeface="Cambria Math" panose="02040503050406030204" pitchFamily="18" charset="0"/>
                            <a:cs typeface="Calibri" panose="020F0502020204030204" pitchFamily="34" charset="0"/>
                          </a:rPr>
                          <m:t>,1</m:t>
                        </m:r>
                      </m:e>
                    </m:d>
                    <m:r>
                      <a:rPr lang="en-US" sz="2000" b="0" i="1" smtClean="0">
                        <a:latin typeface="Cambria Math" panose="02040503050406030204" pitchFamily="18" charset="0"/>
                        <a:cs typeface="Calibri" panose="020F0502020204030204" pitchFamily="34" charset="0"/>
                      </a:rPr>
                      <m:t>=</m:t>
                    </m:r>
                    <m:r>
                      <m:rPr>
                        <m:sty m:val="p"/>
                      </m:rPr>
                      <a:rPr lang="en-US" sz="2000" b="0" i="0" smtClean="0">
                        <a:latin typeface="Cambria Math" panose="02040503050406030204" pitchFamily="18" charset="0"/>
                        <a:cs typeface="Calibri" panose="020F0502020204030204" pitchFamily="34" charset="0"/>
                      </a:rPr>
                      <m:t>exp</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cs typeface="Calibri" panose="020F0502020204030204" pitchFamily="34" charset="0"/>
                          </a:rPr>
                        </m:ctrlPr>
                      </m:radPr>
                      <m:deg/>
                      <m:e>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m:rPr>
                            <m:sty m:val="p"/>
                          </m:rPr>
                          <a:rPr lang="en-US" sz="2000" b="0" i="0" smtClean="0">
                            <a:latin typeface="Cambria Math" panose="02040503050406030204" pitchFamily="18" charset="0"/>
                            <a:cs typeface="Calibri" panose="020F0502020204030204" pitchFamily="34" charset="0"/>
                          </a:rPr>
                          <m:t>lg</m:t>
                        </m:r>
                        <m:r>
                          <a:rPr lang="en-US" sz="2000" b="0" i="1" smtClean="0">
                            <a:latin typeface="Cambria Math" panose="02040503050406030204" pitchFamily="18" charset="0"/>
                            <a:cs typeface="Calibri" panose="020F0502020204030204" pitchFamily="34" charset="0"/>
                          </a:rPr>
                          <m:t>⁡(</m:t>
                        </m:r>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a:rPr lang="en-US" sz="2000" b="0" i="1" smtClean="0">
                            <a:latin typeface="Cambria Math" panose="02040503050406030204" pitchFamily="18" charset="0"/>
                            <a:cs typeface="Calibri" panose="020F0502020204030204" pitchFamily="34" charset="0"/>
                          </a:rPr>
                          <m:t>)</m:t>
                        </m:r>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NFS takes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3</m:t>
                        </m:r>
                      </m:den>
                    </m:f>
                    <m:r>
                      <a:rPr lang="en-US" sz="2000" b="0" i="1" smtClean="0">
                        <a:latin typeface="Cambria Math" panose="02040503050406030204" pitchFamily="18" charset="0"/>
                        <a:cs typeface="Calibri" panose="020F0502020204030204" pitchFamily="34" charset="0"/>
                      </a:rPr>
                      <m:t>,</m:t>
                    </m:r>
                    <m:rad>
                      <m:radPr>
                        <m:ctrlPr>
                          <a:rPr lang="en-US" sz="2000" b="0" i="1" smtClean="0">
                            <a:latin typeface="Cambria Math" panose="02040503050406030204" pitchFamily="18" charset="0"/>
                            <a:cs typeface="Calibri" panose="020F0502020204030204" pitchFamily="34" charset="0"/>
                          </a:rPr>
                        </m:ctrlPr>
                      </m:radPr>
                      <m:deg>
                        <m:r>
                          <a:rPr lang="en-US" sz="2000" b="0" i="1" smtClean="0">
                            <a:latin typeface="Cambria Math" panose="02040503050406030204" pitchFamily="18" charset="0"/>
                            <a:cs typeface="Calibri" panose="020F0502020204030204" pitchFamily="34" charset="0"/>
                          </a:rPr>
                          <m:t>3</m:t>
                        </m:r>
                      </m:deg>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64</m:t>
                            </m:r>
                          </m:num>
                          <m:den>
                            <m:r>
                              <a:rPr lang="en-US" sz="2000" b="0" i="1" smtClean="0">
                                <a:latin typeface="Cambria Math" panose="02040503050406030204" pitchFamily="18" charset="0"/>
                                <a:cs typeface="Calibri" panose="020F0502020204030204" pitchFamily="34" charset="0"/>
                              </a:rPr>
                              <m:t>9</m:t>
                            </m:r>
                          </m:den>
                        </m:f>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ad>
                      <m:radPr>
                        <m:ctrlPr>
                          <a:rPr lang="en-US" sz="2000" i="1" dirty="0" smtClean="0">
                            <a:latin typeface="Cambria Math" panose="02040503050406030204" pitchFamily="18" charset="0"/>
                            <a:cs typeface="Calibri" panose="020F0502020204030204" pitchFamily="34" charset="0"/>
                          </a:rPr>
                        </m:ctrlPr>
                      </m:radPr>
                      <m:deg>
                        <m:r>
                          <a:rPr lang="en-US" sz="2000" i="1" dirty="0" smtClean="0">
                            <a:latin typeface="Cambria Math" panose="02040503050406030204" pitchFamily="18" charset="0"/>
                            <a:cs typeface="Calibri" panose="020F0502020204030204" pitchFamily="34" charset="0"/>
                          </a:rPr>
                          <m:t>3</m:t>
                        </m:r>
                      </m:deg>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64</m:t>
                            </m:r>
                          </m:num>
                          <m:den>
                            <m:r>
                              <a:rPr lang="en-US" sz="2000" b="0" i="1" dirty="0" smtClean="0">
                                <a:latin typeface="Cambria Math" panose="02040503050406030204" pitchFamily="18" charset="0"/>
                                <a:cs typeface="Calibri" panose="020F0502020204030204" pitchFamily="34" charset="0"/>
                              </a:rPr>
                              <m:t>9</m:t>
                            </m:r>
                          </m:den>
                        </m:f>
                      </m:e>
                    </m:rad>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1.9</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𝐿</m:t>
                        </m:r>
                      </m:e>
                      <m:sub>
                        <m:r>
                          <a:rPr lang="en-US" sz="2000" i="1">
                            <a:latin typeface="Cambria Math" panose="02040503050406030204" pitchFamily="18" charset="0"/>
                            <a:cs typeface="Calibri" panose="020F0502020204030204" pitchFamily="34" charset="0"/>
                          </a:rPr>
                          <m:t>𝑛</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r>
                          <a:rPr lang="en-US" sz="2000" i="1">
                            <a:latin typeface="Cambria Math" panose="02040503050406030204" pitchFamily="18" charset="0"/>
                            <a:cs typeface="Calibri" panose="020F0502020204030204" pitchFamily="34" charset="0"/>
                          </a:rPr>
                          <m:t>3</m:t>
                        </m:r>
                      </m:den>
                    </m:f>
                    <m:r>
                      <a:rPr lang="en-US" sz="2000" i="1">
                        <a:latin typeface="Cambria Math" panose="02040503050406030204" pitchFamily="18" charset="0"/>
                        <a:cs typeface="Calibri" panose="020F0502020204030204" pitchFamily="34" charset="0"/>
                      </a:rPr>
                      <m:t>,</m:t>
                    </m:r>
                    <m:rad>
                      <m:radPr>
                        <m:ctrlPr>
                          <a:rPr lang="en-US" sz="2000" i="1">
                            <a:latin typeface="Cambria Math" panose="02040503050406030204" pitchFamily="18" charset="0"/>
                            <a:cs typeface="Calibri" panose="020F0502020204030204" pitchFamily="34" charset="0"/>
                          </a:rPr>
                        </m:ctrlPr>
                      </m:radPr>
                      <m:deg>
                        <m:r>
                          <a:rPr lang="en-US" sz="2000" i="1">
                            <a:latin typeface="Cambria Math" panose="02040503050406030204" pitchFamily="18" charset="0"/>
                            <a:cs typeface="Calibri" panose="020F0502020204030204" pitchFamily="34" charset="0"/>
                          </a:rPr>
                          <m:t>3</m:t>
                        </m:r>
                      </m:deg>
                      <m:e>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64</m:t>
                            </m:r>
                          </m:num>
                          <m:den>
                            <m:r>
                              <a:rPr lang="en-US" sz="2000" i="1">
                                <a:latin typeface="Cambria Math" panose="02040503050406030204" pitchFamily="18" charset="0"/>
                                <a:cs typeface="Calibri" panose="020F0502020204030204" pitchFamily="34" charset="0"/>
                              </a:rPr>
                              <m:t>9</m:t>
                            </m:r>
                          </m:den>
                        </m:f>
                      </m:e>
                    </m:rad>
                    <m:r>
                      <a:rPr lang="en-US" sz="2000" i="1">
                        <a:latin typeface="Cambria Math" panose="02040503050406030204" pitchFamily="18" charset="0"/>
                        <a:cs typeface="Calibri" panose="020F0502020204030204" pitchFamily="34" charset="0"/>
                      </a:rPr>
                      <m:t>)</m:t>
                    </m:r>
                    <m:r>
                      <a:rPr lang="en-US" sz="2000"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ea typeface="Cambria Math" panose="02040503050406030204" pitchFamily="18" charset="0"/>
                        <a:cs typeface="Calibri" panose="020F0502020204030204" pitchFamily="34" charset="0"/>
                      </a:rPr>
                      <m:t>exp</m:t>
                    </m:r>
                    <m:r>
                      <a:rPr lang="en-US" sz="2000" b="0" i="0" dirty="0" smtClean="0">
                        <a:latin typeface="Cambria Math" panose="02040503050406030204" pitchFamily="18" charset="0"/>
                        <a:ea typeface="Cambria Math" panose="02040503050406030204" pitchFamily="18" charset="0"/>
                        <a:cs typeface="Calibri" panose="020F0502020204030204" pitchFamily="34" charset="0"/>
                      </a:rPr>
                      <m:t>(1.9 </m:t>
                    </m:r>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ea typeface="Cambria Math" panose="02040503050406030204" pitchFamily="18" charset="0"/>
                            <a:cs typeface="Calibri" panose="020F0502020204030204" pitchFamily="34" charset="0"/>
                          </a:rPr>
                          <m:t>𝑛</m:t>
                        </m:r>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1</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func>
                          <m:funcPr>
                            <m:ctrlPr>
                              <a:rPr lang="en-US" sz="2000" i="1" dirty="0">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fName>
                          <m:e>
                            <m:d>
                              <m:dPr>
                                <m:ctrlPr>
                                  <a:rPr lang="en-US" sz="2000" i="1" dirty="0">
                                    <a:latin typeface="Cambria Math" panose="02040503050406030204" pitchFamily="18" charset="0"/>
                                    <a:ea typeface="Cambria Math" panose="02040503050406030204" pitchFamily="18" charset="0"/>
                                    <a:cs typeface="Calibri" panose="020F0502020204030204" pitchFamily="34" charset="0"/>
                                  </a:rPr>
                                </m:ctrlPr>
                              </m:dPr>
                              <m:e>
                                <m:r>
                                  <a:rPr lang="en-US" sz="2000" i="1" dirty="0">
                                    <a:latin typeface="Cambria Math" panose="02040503050406030204" pitchFamily="18" charset="0"/>
                                    <a:ea typeface="Cambria Math" panose="02040503050406030204" pitchFamily="18" charset="0"/>
                                    <a:cs typeface="Calibri" panose="020F0502020204030204" pitchFamily="34" charset="0"/>
                                  </a:rPr>
                                  <m:t>𝑛</m:t>
                                </m:r>
                              </m:e>
                            </m:d>
                          </m:e>
                        </m:func>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2</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r>
                      <a:rPr lang="en-US" sz="2000" b="0" i="0" dirty="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80901" name="Rectangle 3"/>
              <p:cNvSpPr>
                <a:spLocks noGrp="1" noRot="1" noChangeAspect="1" noMove="1" noResize="1" noEditPoints="1" noAdjustHandles="1" noChangeArrowheads="1" noChangeShapeType="1" noTextEdit="1"/>
              </p:cNvSpPr>
              <p:nvPr>
                <p:ph type="body" idx="1"/>
              </p:nvPr>
            </p:nvSpPr>
            <p:spPr>
              <a:xfrm>
                <a:off x="342900" y="1447800"/>
                <a:ext cx="8343900" cy="4800600"/>
              </a:xfrm>
              <a:blipFill>
                <a:blip r:embed="rId2"/>
                <a:stretch>
                  <a:fillRect l="-608" t="-1583" r="-760"/>
                </a:stretch>
              </a:blipFill>
            </p:spPr>
            <p:txBody>
              <a:bodyPr/>
              <a:lstStyle/>
              <a:p>
                <a:r>
                  <a:rPr lang="en-US">
                    <a:noFill/>
                  </a:rPr>
                  <a:t> </a:t>
                </a:r>
              </a:p>
            </p:txBody>
          </p:sp>
        </mc:Fallback>
      </mc:AlternateContent>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685800" y="304800"/>
            <a:ext cx="7772400" cy="685800"/>
          </a:xfrm>
        </p:spPr>
        <p:txBody>
          <a:bodyPr/>
          <a:lstStyle/>
          <a:p>
            <a:r>
              <a:rPr lang="en-US" sz="3600" dirty="0"/>
              <a:t>Factoring Algorithms</a:t>
            </a:r>
          </a:p>
        </p:txBody>
      </p:sp>
      <p:pic>
        <p:nvPicPr>
          <p:cNvPr id="247814" name="Picture 6" descr="slide0035_image012"/>
          <p:cNvPicPr>
            <a:picLocks noChangeAspect="1" noChangeArrowheads="1"/>
          </p:cNvPicPr>
          <p:nvPr/>
        </p:nvPicPr>
        <p:blipFill>
          <a:blip r:embed="rId2" cstate="print"/>
          <a:srcRect/>
          <a:stretch>
            <a:fillRect/>
          </a:stretch>
        </p:blipFill>
        <p:spPr bwMode="auto">
          <a:xfrm>
            <a:off x="533400" y="1752600"/>
            <a:ext cx="7467600" cy="3352800"/>
          </a:xfrm>
          <a:prstGeom prst="rect">
            <a:avLst/>
          </a:prstGeom>
          <a:noFill/>
        </p:spPr>
      </p:pic>
      <p:sp>
        <p:nvSpPr>
          <p:cNvPr id="7"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87</a:t>
            </a:fld>
            <a:endParaRPr lang="en-US"/>
          </a:p>
        </p:txBody>
      </p:sp>
      <p:sp>
        <p:nvSpPr>
          <p:cNvPr id="10" name="TextBox 9"/>
          <p:cNvSpPr txBox="1"/>
          <p:nvPr/>
        </p:nvSpPr>
        <p:spPr>
          <a:xfrm>
            <a:off x="4343400" y="6321623"/>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Work Factors</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4166234906"/>
                  </p:ext>
                </p:extLst>
              </p:nvPr>
            </p:nvGraphicFramePr>
            <p:xfrm>
              <a:off x="1371600" y="1615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708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𝑓</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𝑥</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0"/>
                      </a:ext>
                    </a:extLst>
                  </a:tr>
                  <a:tr h="3708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r>
                                  <m:rPr>
                                    <m:sty m:val="p"/>
                                  </m:rPr>
                                  <a:rPr lang="en-US" sz="2000" i="1" dirty="0" smtClean="0">
                                    <a:solidFill>
                                      <a:schemeClr val="tx1"/>
                                    </a:solidFill>
                                    <a:latin typeface="Cambria Math" panose="02040503050406030204" pitchFamily="18" charset="0"/>
                                    <a:cs typeface="Calibri" panose="020F0502020204030204" pitchFamily="34" charset="0"/>
                                  </a:rPr>
                                  <m:t>lg</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pPr algn="l"/>
                          <a14:m>
                            <m:oMathPara xmlns:m="http://schemas.openxmlformats.org/officeDocument/2006/math">
                              <m:oMathParaPr>
                                <m:jc m:val="right"/>
                              </m:oMathParaPr>
                              <m:oMath xmlns:m="http://schemas.openxmlformats.org/officeDocument/2006/math">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𝑛</m:t>
                                    </m:r>
                                    <m:func>
                                      <m:funcPr>
                                        <m:ctrlPr>
                                          <a:rPr lang="en-US" sz="2000" b="0" i="1" dirty="0" smtClean="0">
                                            <a:solidFill>
                                              <a:schemeClr val="tx1"/>
                                            </a:solidFill>
                                            <a:latin typeface="Cambria Math" panose="02040503050406030204" pitchFamily="18" charset="0"/>
                                            <a:cs typeface="Calibri" panose="020F0502020204030204" pitchFamily="34" charset="0"/>
                                          </a:rPr>
                                        </m:ctrlPr>
                                      </m:funcPr>
                                      <m:fName>
                                        <m:r>
                                          <m:rPr>
                                            <m:sty m:val="p"/>
                                          </m:rPr>
                                          <a:rPr lang="en-US" sz="2000" b="0" i="0" dirty="0" smtClean="0">
                                            <a:solidFill>
                                              <a:schemeClr val="tx1"/>
                                            </a:solidFill>
                                            <a:latin typeface="Cambria Math" panose="02040503050406030204" pitchFamily="18" charset="0"/>
                                            <a:cs typeface="Calibri" panose="020F0502020204030204" pitchFamily="34" charset="0"/>
                                          </a:rPr>
                                          <m:t>lg</m:t>
                                        </m:r>
                                      </m:fName>
                                      <m:e>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𝑛</m:t>
                                            </m:r>
                                          </m:e>
                                        </m:d>
                                      </m:e>
                                    </m:func>
                                    <m:r>
                                      <a:rPr lang="en-US" sz="2000" b="0" i="1"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2</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1.9223 </m:t>
                                </m:r>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𝑛</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m:rPr>
                                        <m:sty m:val="p"/>
                                      </m:rPr>
                                      <a:rPr lang="en-US" sz="2000" i="1" baseline="0" dirty="0" smtClean="0">
                                        <a:solidFill>
                                          <a:schemeClr val="tx1"/>
                                        </a:solidFill>
                                        <a:latin typeface="Cambria Math" panose="02040503050406030204" pitchFamily="18" charset="0"/>
                                        <a:cs typeface="Calibri" panose="020F0502020204030204" pitchFamily="34" charset="0"/>
                                      </a:rPr>
                                      <m:t>lg</m:t>
                                    </m:r>
                                    <m:r>
                                      <a:rPr lang="en-US" sz="2000" i="1" baseline="0" dirty="0" smtClean="0">
                                        <a:solidFill>
                                          <a:schemeClr val="tx1"/>
                                        </a:solidFill>
                                        <a:latin typeface="Cambria Math" panose="02040503050406030204" pitchFamily="18" charset="0"/>
                                        <a:cs typeface="Calibri" panose="020F0502020204030204" pitchFamily="34" charset="0"/>
                                      </a:rPr>
                                      <m:t>⁡(</m:t>
                                    </m:r>
                                    <m:r>
                                      <a:rPr lang="en-US" sz="2000" i="1" baseline="0" dirty="0" smtClean="0">
                                        <a:solidFill>
                                          <a:schemeClr val="tx1"/>
                                        </a:solidFill>
                                        <a:latin typeface="Cambria Math" panose="02040503050406030204" pitchFamily="18" charset="0"/>
                                        <a:cs typeface="Calibri" panose="020F0502020204030204" pitchFamily="34" charset="0"/>
                                      </a:rPr>
                                      <m:t>𝑛</m:t>
                                    </m:r>
                                    <m:r>
                                      <a:rPr lang="en-US" sz="2000" i="1" baseline="0"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2</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4166234906"/>
                  </p:ext>
                </p:extLst>
              </p:nvPr>
            </p:nvGraphicFramePr>
            <p:xfrm>
              <a:off x="1371600" y="1615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962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endParaRPr lang="en-US"/>
                        </a:p>
                      </a:txBody>
                      <a:tcPr>
                        <a:blipFill>
                          <a:blip r:embed="rId3"/>
                          <a:stretch>
                            <a:fillRect l="-72481" t="-9677" r="-1163" b="-493548"/>
                          </a:stretch>
                        </a:blipFill>
                      </a:tcPr>
                    </a:tc>
                    <a:extLst>
                      <a:ext uri="{0D108BD9-81ED-4DB2-BD59-A6C34878D82A}">
                        <a16:rowId xmlns:a16="http://schemas.microsoft.com/office/drawing/2014/main" val="10000"/>
                      </a:ext>
                    </a:extLst>
                  </a:tr>
                  <a:tr h="3962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endParaRPr lang="en-US"/>
                        </a:p>
                      </a:txBody>
                      <a:tcPr>
                        <a:blipFill>
                          <a:blip r:embed="rId3"/>
                          <a:stretch>
                            <a:fillRect l="-72481" t="-106250" r="-1163" b="-378125"/>
                          </a:stretch>
                        </a:blipFill>
                      </a:tcPr>
                    </a:tc>
                    <a:extLst>
                      <a:ext uri="{0D108BD9-81ED-4DB2-BD59-A6C34878D82A}">
                        <a16:rowId xmlns:a16="http://schemas.microsoft.com/office/drawing/2014/main" val="10001"/>
                      </a:ext>
                    </a:extLst>
                  </a:tr>
                  <a:tr h="460629">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endParaRPr lang="en-US"/>
                        </a:p>
                      </a:txBody>
                      <a:tcPr>
                        <a:blipFill>
                          <a:blip r:embed="rId3"/>
                          <a:stretch>
                            <a:fillRect l="-72481" t="-183333" r="-1163" b="-236111"/>
                          </a:stretch>
                        </a:blipFill>
                      </a:tcPr>
                    </a:tc>
                    <a:extLst>
                      <a:ext uri="{0D108BD9-81ED-4DB2-BD59-A6C34878D82A}">
                        <a16:rowId xmlns:a16="http://schemas.microsoft.com/office/drawing/2014/main" val="10002"/>
                      </a:ext>
                    </a:extLst>
                  </a:tr>
                  <a:tr h="462852">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endParaRPr lang="en-US"/>
                        </a:p>
                      </a:txBody>
                      <a:tcPr>
                        <a:blipFill>
                          <a:blip r:embed="rId3"/>
                          <a:stretch>
                            <a:fillRect l="-72481" t="-275676" r="-1163" b="-129730"/>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sp>
            <p:nvSpPr>
              <p:cNvPr id="9" name="TextBox 8"/>
              <p:cNvSpPr txBox="1"/>
              <p:nvPr/>
            </p:nvSpPr>
            <p:spPr>
              <a:xfrm>
                <a:off x="304800" y="3657600"/>
                <a:ext cx="8458200" cy="1447800"/>
              </a:xfrm>
              <a:prstGeom prst="rect">
                <a:avLst/>
              </a:prstGeom>
              <a:noFill/>
            </p:spPr>
            <p:txBody>
              <a:bodyPr wrap="square" rtlCol="0">
                <a:noAutofit/>
              </a:bodyPr>
              <a:lstStyle/>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Quadratic Sieve: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smtClean="0">
                        <a:solidFill>
                          <a:srgbClr val="000000"/>
                        </a:solidFill>
                        <a:latin typeface="Cambria Math" panose="02040503050406030204" pitchFamily="18" charset="0"/>
                        <a:cs typeface="Calibri" panose="020F0502020204030204" pitchFamily="34" charset="0"/>
                      </a:rPr>
                      <m:t>𝑛</m:t>
                    </m:r>
                    <m:r>
                      <a:rPr kumimoji="1" lang="en-US" sz="2000" i="1" kern="0" dirty="0" smtClean="0">
                        <a:solidFill>
                          <a:srgbClr val="000000"/>
                        </a:solidFill>
                        <a:latin typeface="Cambria Math" panose="02040503050406030204" pitchFamily="18" charset="0"/>
                        <a:cs typeface="Calibri" panose="020F0502020204030204" pitchFamily="34" charset="0"/>
                      </a:rPr>
                      <m:t>[1/2, 1+</m:t>
                    </m:r>
                    <m:r>
                      <a:rPr kumimoji="1" lang="en-US" sz="2000" i="1" kern="0" dirty="0" smtClean="0">
                        <a:solidFill>
                          <a:srgbClr val="000000"/>
                        </a:solidFill>
                        <a:latin typeface="Cambria Math" panose="02040503050406030204" pitchFamily="18" charset="0"/>
                        <a:cs typeface="Calibri" panose="020F0502020204030204" pitchFamily="34" charset="0"/>
                      </a:rPr>
                      <m:t>𝑜</m:t>
                    </m:r>
                    <m:r>
                      <a:rPr kumimoji="1" lang="en-US" sz="2000" i="1" kern="0" dirty="0" smtClean="0">
                        <a:solidFill>
                          <a:srgbClr val="000000"/>
                        </a:solidFill>
                        <a:latin typeface="Cambria Math" panose="02040503050406030204" pitchFamily="18" charset="0"/>
                        <a:cs typeface="Calibri" panose="020F0502020204030204" pitchFamily="34" charset="0"/>
                      </a:rPr>
                      <m:t>(1)]</m:t>
                    </m:r>
                  </m:oMath>
                </a14:m>
                <a:endParaRPr kumimoji="1" lang="en-US" sz="2000" kern="0" dirty="0">
                  <a:solidFill>
                    <a:srgbClr val="000000"/>
                  </a:solidFill>
                  <a:latin typeface="Calibri" panose="020F0502020204030204" pitchFamily="34" charset="0"/>
                  <a:cs typeface="Calibri" panose="020F0502020204030204" pitchFamily="34" charset="0"/>
                </a:endParaRP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ECM</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 </m:t>
                    </m:r>
                    <m:r>
                      <a:rPr kumimoji="1" lang="en-US" sz="2000" i="1" kern="0" dirty="0" err="1">
                        <a:solidFill>
                          <a:srgbClr val="000000"/>
                        </a:solidFill>
                        <a:latin typeface="Cambria Math" panose="02040503050406030204" pitchFamily="18" charset="0"/>
                        <a:cs typeface="Calibri" panose="020F0502020204030204" pitchFamily="34" charset="0"/>
                      </a:rPr>
                      <m:t>𝐿</m:t>
                    </m:r>
                    <m:r>
                      <a:rPr kumimoji="1" lang="en-US" sz="2000" i="1" kern="0" baseline="-25000" dirty="0" err="1">
                        <a:solidFill>
                          <a:srgbClr val="000000"/>
                        </a:solidFill>
                        <a:latin typeface="Cambria Math" panose="02040503050406030204" pitchFamily="18" charset="0"/>
                        <a:cs typeface="Calibri" panose="020F0502020204030204" pitchFamily="34" charset="0"/>
                      </a:rPr>
                      <m:t>𝑝</m:t>
                    </m:r>
                    <m:r>
                      <a:rPr kumimoji="1" lang="en-US" sz="2000" i="1" kern="0" dirty="0">
                        <a:solidFill>
                          <a:srgbClr val="000000"/>
                        </a:solidFill>
                        <a:latin typeface="Cambria Math" panose="02040503050406030204" pitchFamily="18" charset="0"/>
                        <a:cs typeface="Calibri" panose="020F0502020204030204" pitchFamily="34" charset="0"/>
                      </a:rPr>
                      <m:t>[1/2, −√(1/2)] </m:t>
                    </m:r>
                  </m:oMath>
                </a14:m>
                <a:r>
                  <a:rPr kumimoji="1" lang="en-US" sz="2000" kern="0" dirty="0">
                    <a:solidFill>
                      <a:srgbClr val="000000"/>
                    </a:solidFill>
                    <a:latin typeface="Calibri" panose="020F0502020204030204" pitchFamily="34" charset="0"/>
                    <a:cs typeface="Calibri" panose="020F0502020204030204" pitchFamily="34" charset="0"/>
                  </a:rPr>
                  <a:t>where p is smallest prime dividing n.</a:t>
                </a: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NFS (Pollard again):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a:solidFill>
                          <a:srgbClr val="000000"/>
                        </a:solidFill>
                        <a:latin typeface="Cambria Math" panose="02040503050406030204" pitchFamily="18" charset="0"/>
                        <a:cs typeface="Calibri" panose="020F0502020204030204" pitchFamily="34" charset="0"/>
                      </a:rPr>
                      <m:t>𝑛</m:t>
                    </m:r>
                    <m:r>
                      <a:rPr kumimoji="1" lang="en-US" sz="2000" i="1" kern="0" dirty="0">
                        <a:solidFill>
                          <a:srgbClr val="000000"/>
                        </a:solidFill>
                        <a:latin typeface="Cambria Math" panose="02040503050406030204" pitchFamily="18" charset="0"/>
                        <a:cs typeface="Calibri" panose="020F0502020204030204" pitchFamily="34" charset="0"/>
                      </a:rPr>
                      <m:t>[1/3, </m:t>
                    </m:r>
                    <m:sSup>
                      <m:sSupPr>
                        <m:ctrlPr>
                          <a:rPr kumimoji="1" lang="en-US" sz="2000" i="1" kern="0" dirty="0" smtClean="0">
                            <a:solidFill>
                              <a:srgbClr val="000000"/>
                            </a:solidFill>
                            <a:latin typeface="Cambria Math" panose="02040503050406030204" pitchFamily="18" charset="0"/>
                            <a:cs typeface="Calibri" panose="020F0502020204030204" pitchFamily="34" charset="0"/>
                          </a:rPr>
                        </m:ctrlPr>
                      </m:sSupPr>
                      <m:e>
                        <m:r>
                          <a:rPr kumimoji="1" lang="en-US" sz="2000" b="0" i="1" kern="0" dirty="0" smtClean="0">
                            <a:solidFill>
                              <a:srgbClr val="000000"/>
                            </a:solidFill>
                            <a:latin typeface="Cambria Math" panose="02040503050406030204" pitchFamily="18" charset="0"/>
                            <a:cs typeface="Calibri" panose="020F0502020204030204" pitchFamily="34" charset="0"/>
                          </a:rPr>
                          <m:t>(</m:t>
                        </m:r>
                        <m:f>
                          <m:fPr>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64</m:t>
                            </m:r>
                          </m:num>
                          <m:den>
                            <m:r>
                              <a:rPr kumimoji="1" lang="en-US" sz="2000" b="0" i="1" kern="0" dirty="0" smtClean="0">
                                <a:solidFill>
                                  <a:srgbClr val="000000"/>
                                </a:solidFill>
                                <a:latin typeface="Cambria Math" panose="02040503050406030204" pitchFamily="18" charset="0"/>
                                <a:cs typeface="Calibri" panose="020F0502020204030204" pitchFamily="34" charset="0"/>
                              </a:rPr>
                              <m:t>9</m:t>
                            </m:r>
                          </m:den>
                        </m:f>
                        <m:r>
                          <a:rPr kumimoji="1" lang="en-US" sz="2000" b="0" i="1" kern="0" dirty="0" smtClean="0">
                            <a:solidFill>
                              <a:srgbClr val="000000"/>
                            </a:solidFill>
                            <a:latin typeface="Cambria Math" panose="02040503050406030204" pitchFamily="18" charset="0"/>
                            <a:cs typeface="Calibri" panose="020F0502020204030204" pitchFamily="34" charset="0"/>
                          </a:rPr>
                          <m:t>)</m:t>
                        </m:r>
                      </m:e>
                      <m:sup>
                        <m:f>
                          <m:fPr>
                            <m:type m:val="skw"/>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1</m:t>
                            </m:r>
                          </m:num>
                          <m:den>
                            <m:r>
                              <a:rPr kumimoji="1" lang="en-US" sz="2000" b="0" i="1" kern="0" dirty="0" smtClean="0">
                                <a:solidFill>
                                  <a:srgbClr val="000000"/>
                                </a:solidFill>
                                <a:latin typeface="Cambria Math" panose="02040503050406030204" pitchFamily="18" charset="0"/>
                                <a:cs typeface="Calibri" panose="020F0502020204030204" pitchFamily="34" charset="0"/>
                              </a:rPr>
                              <m:t>3</m:t>
                            </m:r>
                          </m:den>
                        </m:f>
                      </m:sup>
                    </m:sSup>
                    <m:r>
                      <a:rPr kumimoji="1" lang="en-US" sz="2000" i="1" kern="0" dirty="0">
                        <a:solidFill>
                          <a:srgbClr val="000000"/>
                        </a:solidFill>
                        <a:latin typeface="Cambria Math" panose="02040503050406030204" pitchFamily="18" charset="0"/>
                        <a:cs typeface="Calibri" panose="020F0502020204030204" pitchFamily="34" charset="0"/>
                      </a:rPr>
                      <m:t>].</m:t>
                    </m:r>
                  </m:oMath>
                </a14:m>
                <a:endParaRPr kumimoji="1" lang="en-US" sz="2000" kern="0" dirty="0">
                  <a:solidFill>
                    <a:srgbClr val="000000"/>
                  </a:solidFill>
                  <a:latin typeface="Calibri" panose="020F0502020204030204" pitchFamily="34" charset="0"/>
                  <a:cs typeface="Calibri" panose="020F0502020204030204" pitchFamily="34" charset="0"/>
                </a:endParaRPr>
              </a:p>
              <a:p>
                <a:pPr>
                  <a:spcBef>
                    <a:spcPts val="200"/>
                  </a:spcBef>
                  <a:buFont typeface="Arial" pitchFamily="34" charset="0"/>
                  <a:buChar char="•"/>
                </a:pPr>
                <a:r>
                  <a:rPr lang="en-US" sz="2000" dirty="0">
                    <a:latin typeface="Calibri" panose="020F0502020204030204" pitchFamily="34" charset="0"/>
                    <a:cs typeface="Calibri" panose="020F0502020204030204" pitchFamily="34" charset="0"/>
                  </a:rPr>
                  <a:t>   QS best for N up to 390 bit 117 digits), then NFS.</a:t>
                </a:r>
              </a:p>
            </p:txBody>
          </p:sp>
        </mc:Choice>
        <mc:Fallback xmlns="">
          <p:sp>
            <p:nvSpPr>
              <p:cNvPr id="9" name="TextBox 8"/>
              <p:cNvSpPr txBox="1">
                <a:spLocks noRot="1" noChangeAspect="1" noMove="1" noResize="1" noEditPoints="1" noAdjustHandles="1" noChangeArrowheads="1" noChangeShapeType="1" noTextEdit="1"/>
              </p:cNvSpPr>
              <p:nvPr/>
            </p:nvSpPr>
            <p:spPr>
              <a:xfrm>
                <a:off x="304800" y="3657600"/>
                <a:ext cx="8458200" cy="1447800"/>
              </a:xfrm>
              <a:prstGeom prst="rect">
                <a:avLst/>
              </a:prstGeom>
              <a:blipFill>
                <a:blip r:embed="rId4"/>
                <a:stretch>
                  <a:fillRect l="-750" t="-2609" b="-13043"/>
                </a:stretch>
              </a:blipFill>
            </p:spPr>
            <p:txBody>
              <a:bodyPr/>
              <a:lstStyle/>
              <a:p>
                <a:r>
                  <a:rPr 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3" name="Slide Number Placeholder 5"/>
          <p:cNvSpPr>
            <a:spLocks noGrp="1"/>
          </p:cNvSpPr>
          <p:nvPr>
            <p:ph type="sldNum" sz="quarter" idx="12"/>
          </p:nvPr>
        </p:nvSpPr>
        <p:spPr>
          <a:noFill/>
        </p:spPr>
        <p:txBody>
          <a:bodyPr/>
          <a:lstStyle/>
          <a:p>
            <a:fld id="{C8E77B09-5214-422B-9A93-4A9C47A89F3C}" type="slidenum">
              <a:rPr lang="en-US" smtClean="0"/>
              <a:pPr/>
              <a:t>89</a:t>
            </a:fld>
            <a:endParaRPr lang="en-US"/>
          </a:p>
        </p:txBody>
      </p:sp>
      <p:sp>
        <p:nvSpPr>
          <p:cNvPr id="76804" name="Rectangle 2"/>
          <p:cNvSpPr>
            <a:spLocks noGrp="1" noChangeArrowheads="1"/>
          </p:cNvSpPr>
          <p:nvPr>
            <p:ph type="title"/>
          </p:nvPr>
        </p:nvSpPr>
        <p:spPr>
          <a:xfrm>
            <a:off x="762000" y="0"/>
            <a:ext cx="7772400" cy="914400"/>
          </a:xfrm>
        </p:spPr>
        <p:txBody>
          <a:bodyPr/>
          <a:lstStyle/>
          <a:p>
            <a:r>
              <a:rPr lang="en-US" sz="3600"/>
              <a:t>RSA Caution: Homomorphism</a:t>
            </a:r>
          </a:p>
        </p:txBody>
      </p:sp>
      <p:sp>
        <p:nvSpPr>
          <p:cNvPr id="76805" name="Rectangle 3"/>
          <p:cNvSpPr>
            <a:spLocks noGrp="1" noChangeArrowheads="1"/>
          </p:cNvSpPr>
          <p:nvPr>
            <p:ph type="body" idx="1"/>
          </p:nvPr>
        </p:nvSpPr>
        <p:spPr>
          <a:xfrm>
            <a:off x="685800" y="1905000"/>
            <a:ext cx="7772400" cy="4114800"/>
          </a:xfrm>
        </p:spPr>
        <p:txBody>
          <a:bodyPr/>
          <a:lstStyle/>
          <a:p>
            <a:r>
              <a:rPr lang="en-US" sz="2400" dirty="0">
                <a:latin typeface="Calibri" panose="020F0502020204030204" pitchFamily="34" charset="0"/>
                <a:cs typeface="Calibri" panose="020F0502020204030204" pitchFamily="34" charset="0"/>
              </a:rPr>
              <a:t>Commutivity</a:t>
            </a:r>
          </a:p>
          <a:p>
            <a:pPr lvl="1"/>
            <a:r>
              <a:rPr lang="en-US" sz="2400" dirty="0">
                <a:latin typeface="Calibri" panose="020F0502020204030204" pitchFamily="34" charset="0"/>
                <a:cs typeface="Calibri" panose="020F0502020204030204" pitchFamily="34" charset="0"/>
              </a:rPr>
              <a:t>Given plain/cipher pairs (p</a:t>
            </a:r>
            <a:r>
              <a:rPr lang="en-US" sz="2400" baseline="-25000" dirty="0">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c</a:t>
            </a:r>
            <a:r>
              <a:rPr lang="en-US" sz="2400" baseline="-25000" dirty="0">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1, 2,…, n, one can produce product pairs like (p</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p</a:t>
            </a:r>
            <a:r>
              <a:rPr lang="en-US" sz="2400" baseline="-25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p</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c</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c</a:t>
            </a:r>
            <a:r>
              <a:rPr lang="en-US" sz="2400" baseline="-25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c</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of corresponding plain/cipher pairs.</a:t>
            </a:r>
          </a:p>
          <a:p>
            <a:pPr lvl="1"/>
            <a:r>
              <a:rPr lang="en-US" sz="2400" dirty="0">
                <a:latin typeface="Calibri" panose="020F0502020204030204" pitchFamily="34" charset="0"/>
                <a:cs typeface="Calibri" panose="020F0502020204030204" pitchFamily="34" charset="0"/>
              </a:rPr>
              <a:t>Solution: padding</a:t>
            </a:r>
          </a:p>
          <a:p>
            <a:pPr marL="609600" indent="-609600"/>
            <a:endParaRPr lang="en-US" sz="2400"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9</a:t>
            </a:fld>
            <a:endParaRPr lang="en-US"/>
          </a:p>
        </p:txBody>
      </p:sp>
      <p:sp>
        <p:nvSpPr>
          <p:cNvPr id="24580" name="Rectangle 2"/>
          <p:cNvSpPr>
            <a:spLocks noGrp="1" noChangeArrowheads="1"/>
          </p:cNvSpPr>
          <p:nvPr>
            <p:ph type="title"/>
          </p:nvPr>
        </p:nvSpPr>
        <p:spPr>
          <a:xfrm>
            <a:off x="685800" y="0"/>
            <a:ext cx="7772400" cy="914400"/>
          </a:xfrm>
        </p:spPr>
        <p:txBody>
          <a:bodyPr/>
          <a:lstStyle/>
          <a:p>
            <a:r>
              <a:rPr lang="en-US" sz="3600"/>
              <a:t>Existing Public-Key Ciphers</a:t>
            </a:r>
          </a:p>
        </p:txBody>
      </p:sp>
      <p:sp>
        <p:nvSpPr>
          <p:cNvPr id="24581" name="Rectangle 3"/>
          <p:cNvSpPr>
            <a:spLocks noGrp="1" noChangeArrowheads="1"/>
          </p:cNvSpPr>
          <p:nvPr>
            <p:ph type="body" sz="half" idx="1"/>
          </p:nvPr>
        </p:nvSpPr>
        <p:spPr>
          <a:xfrm>
            <a:off x="381000" y="1828800"/>
            <a:ext cx="8382000" cy="3886200"/>
          </a:xfrm>
        </p:spPr>
        <p:txBody>
          <a:bodyPr/>
          <a:lstStyle/>
          <a:p>
            <a:r>
              <a:rPr lang="en-US" sz="2000" dirty="0" err="1">
                <a:latin typeface="Calibri" panose="020F0502020204030204" pitchFamily="34" charset="0"/>
                <a:cs typeface="Calibri" panose="020F0502020204030204" pitchFamily="34" charset="0"/>
              </a:rPr>
              <a:t>Rivest</a:t>
            </a:r>
            <a:r>
              <a:rPr lang="en-US" sz="2000" dirty="0">
                <a:latin typeface="Calibri" panose="020F0502020204030204" pitchFamily="34" charset="0"/>
                <a:cs typeface="Calibri" panose="020F0502020204030204" pitchFamily="34" charset="0"/>
              </a:rPr>
              <a:t> Shamir </a:t>
            </a:r>
            <a:r>
              <a:rPr lang="en-US" sz="2000" dirty="0" err="1">
                <a:latin typeface="Calibri" panose="020F0502020204030204" pitchFamily="34" charset="0"/>
                <a:cs typeface="Calibri" panose="020F0502020204030204" pitchFamily="34" charset="0"/>
              </a:rPr>
              <a:t>Andelman</a:t>
            </a:r>
            <a:r>
              <a:rPr lang="en-US" sz="2000" dirty="0">
                <a:latin typeface="Calibri" panose="020F0502020204030204" pitchFamily="34" charset="0"/>
                <a:cs typeface="Calibri" panose="020F0502020204030204" pitchFamily="34" charset="0"/>
              </a:rPr>
              <a:t> (1978)</a:t>
            </a:r>
          </a:p>
          <a:p>
            <a:pPr lvl="1"/>
            <a:r>
              <a:rPr lang="en-US" sz="2000" dirty="0">
                <a:latin typeface="Calibri" panose="020F0502020204030204" pitchFamily="34" charset="0"/>
                <a:cs typeface="Calibri" panose="020F0502020204030204" pitchFamily="34" charset="0"/>
              </a:rPr>
              <a:t>Based on factoring</a:t>
            </a:r>
          </a:p>
          <a:p>
            <a:r>
              <a:rPr lang="en-US" sz="2000" dirty="0">
                <a:latin typeface="Calibri" panose="020F0502020204030204" pitchFamily="34" charset="0"/>
                <a:cs typeface="Calibri" panose="020F0502020204030204" pitchFamily="34" charset="0"/>
              </a:rPr>
              <a:t>El Gamal (1984)</a:t>
            </a:r>
          </a:p>
          <a:p>
            <a:pPr lvl="1"/>
            <a:r>
              <a:rPr lang="en-US" sz="2000" dirty="0">
                <a:latin typeface="Calibri" panose="020F0502020204030204" pitchFamily="34" charset="0"/>
                <a:cs typeface="Calibri" panose="020F0502020204030204" pitchFamily="34" charset="0"/>
              </a:rPr>
              <a:t>Based on discrete log</a:t>
            </a:r>
          </a:p>
          <a:p>
            <a:r>
              <a:rPr lang="en-US" sz="2000" dirty="0">
                <a:latin typeface="Calibri" panose="020F0502020204030204" pitchFamily="34" charset="0"/>
                <a:cs typeface="Calibri" panose="020F0502020204030204" pitchFamily="34" charset="0"/>
              </a:rPr>
              <a:t>Elliptic Curve (1985, Miller-</a:t>
            </a:r>
            <a:r>
              <a:rPr lang="en-US" sz="2000" dirty="0" err="1">
                <a:latin typeface="Calibri" panose="020F0502020204030204" pitchFamily="34" charset="0"/>
                <a:cs typeface="Calibri" panose="020F0502020204030204" pitchFamily="34" charset="0"/>
              </a:rPr>
              <a:t>Koblitz</a:t>
            </a:r>
            <a:r>
              <a:rPr lang="en-US" sz="2000" dirty="0">
                <a:latin typeface="Calibri" panose="020F0502020204030204" pitchFamily="34" charset="0"/>
                <a:cs typeface="Calibri" panose="020F0502020204030204" pitchFamily="34" charset="0"/>
              </a:rPr>
              <a:t>)</a:t>
            </a:r>
          </a:p>
          <a:p>
            <a:pPr lvl="1"/>
            <a:r>
              <a:rPr lang="en-US" sz="2000" dirty="0">
                <a:latin typeface="Calibri" panose="020F0502020204030204" pitchFamily="34" charset="0"/>
                <a:cs typeface="Calibri" panose="020F0502020204030204" pitchFamily="34" charset="0"/>
              </a:rPr>
              <a:t>Based on elliptic curve discrete log (over finite fields).</a:t>
            </a:r>
          </a:p>
          <a:p>
            <a:r>
              <a:rPr lang="en-US" sz="2000" dirty="0">
                <a:latin typeface="Calibri" panose="020F0502020204030204" pitchFamily="34" charset="0"/>
                <a:cs typeface="Calibri" panose="020F0502020204030204" pitchFamily="34" charset="0"/>
              </a:rPr>
              <a:t>New NIST PK systems</a:t>
            </a:r>
          </a:p>
          <a:p>
            <a:pPr lvl="1"/>
            <a:r>
              <a:rPr lang="en-US" sz="2000" dirty="0">
                <a:latin typeface="Calibri" panose="020F0502020204030204" pitchFamily="34" charset="0"/>
                <a:cs typeface="Calibri" panose="020F0502020204030204" pitchFamily="34" charset="0"/>
              </a:rPr>
              <a:t>Based on shortest vector in lattice</a:t>
            </a:r>
          </a:p>
          <a:p>
            <a:pPr>
              <a:buFontTx/>
              <a:buNone/>
            </a:pPr>
            <a:endParaRPr lang="en-US" sz="3200"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90</a:t>
            </a:fld>
            <a:endParaRPr lang="en-US"/>
          </a:p>
        </p:txBody>
      </p:sp>
      <p:sp>
        <p:nvSpPr>
          <p:cNvPr id="80900" name="Rectangle 2"/>
          <p:cNvSpPr>
            <a:spLocks noGrp="1" noChangeArrowheads="1"/>
          </p:cNvSpPr>
          <p:nvPr>
            <p:ph type="title"/>
          </p:nvPr>
        </p:nvSpPr>
        <p:spPr>
          <a:xfrm>
            <a:off x="685800" y="0"/>
            <a:ext cx="7772400" cy="914400"/>
          </a:xfrm>
        </p:spPr>
        <p:txBody>
          <a:bodyPr/>
          <a:lstStyle/>
          <a:p>
            <a:r>
              <a:rPr lang="en-US" sz="3600"/>
              <a:t>Factoring projects</a:t>
            </a:r>
          </a:p>
        </p:txBody>
      </p:sp>
      <p:sp>
        <p:nvSpPr>
          <p:cNvPr id="80901" name="Rectangle 3"/>
          <p:cNvSpPr>
            <a:spLocks noGrp="1" noChangeArrowheads="1"/>
          </p:cNvSpPr>
          <p:nvPr>
            <p:ph type="body" idx="1"/>
          </p:nvPr>
        </p:nvSpPr>
        <p:spPr>
          <a:xfrm>
            <a:off x="419100" y="1752600"/>
            <a:ext cx="83058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On August 22, 1999,  the 155-digit (512 bit) RSA Challenge Number was factored with the General Number Field Sieve.</a:t>
            </a:r>
          </a:p>
          <a:p>
            <a:pPr>
              <a:lnSpc>
                <a:spcPct val="90000"/>
              </a:lnSpc>
              <a:spcBef>
                <a:spcPts val="200"/>
              </a:spcBef>
            </a:pPr>
            <a:r>
              <a:rPr lang="en-US" sz="2400" dirty="0">
                <a:latin typeface="Calibri" panose="020F0502020204030204" pitchFamily="34" charset="0"/>
                <a:cs typeface="Calibri" panose="020F0502020204030204" pitchFamily="34" charset="0"/>
              </a:rPr>
              <a:t> Sieving took 35.7 CPU-years in total on... </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160 	175-400 MHz SGI and Sun workstations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8 	250 MHz SGI Origin 2000 processors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120 	300-450 MHz Pentium II PCs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4	500 MHz Digital/Compaq boxes</a:t>
            </a:r>
          </a:p>
          <a:p>
            <a:pPr>
              <a:lnSpc>
                <a:spcPct val="90000"/>
              </a:lnSpc>
              <a:spcBef>
                <a:spcPts val="200"/>
              </a:spcBef>
            </a:pPr>
            <a:r>
              <a:rPr lang="en-US" sz="2400" dirty="0">
                <a:latin typeface="Calibri" panose="020F0502020204030204" pitchFamily="34" charset="0"/>
                <a:cs typeface="Calibri" panose="020F0502020204030204" pitchFamily="34" charset="0"/>
              </a:rPr>
              <a:t>Total CPU-effort :  8000 MIPS years over  3.7 months.</a:t>
            </a:r>
          </a:p>
          <a:p>
            <a:pPr>
              <a:lnSpc>
                <a:spcPct val="90000"/>
              </a:lnSpc>
              <a:spcBef>
                <a:spcPts val="200"/>
              </a:spcBef>
            </a:pPr>
            <a:endParaRPr lang="en-US" sz="2400" dirty="0">
              <a:latin typeface="Calibri" panose="020F0502020204030204" pitchFamily="34" charset="0"/>
              <a:cs typeface="Calibri" panose="020F0502020204030204" pitchFamily="34" charset="0"/>
            </a:endParaRPr>
          </a:p>
          <a:p>
            <a:pPr>
              <a:lnSpc>
                <a:spcPct val="90000"/>
              </a:lnSpc>
              <a:spcBef>
                <a:spcPts val="200"/>
              </a:spcBef>
            </a:pPr>
            <a:r>
              <a:rPr lang="en-US" sz="2400" dirty="0">
                <a:latin typeface="Calibri" panose="020F0502020204030204" pitchFamily="34" charset="0"/>
                <a:cs typeface="Calibri" panose="020F0502020204030204" pitchFamily="34" charset="0"/>
              </a:rPr>
              <a:t>768-bit problem took 2,000 core years </a:t>
            </a:r>
          </a:p>
          <a:p>
            <a:pPr>
              <a:lnSpc>
                <a:spcPct val="90000"/>
              </a:lnSpc>
              <a:buFontTx/>
              <a:buNone/>
            </a:pPr>
            <a:endParaRPr lang="en-US" sz="2400" dirty="0"/>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Slide Number Placeholder 5"/>
          <p:cNvSpPr>
            <a:spLocks noGrp="1"/>
          </p:cNvSpPr>
          <p:nvPr>
            <p:ph type="sldNum" sz="quarter" idx="12"/>
          </p:nvPr>
        </p:nvSpPr>
        <p:spPr>
          <a:noFill/>
        </p:spPr>
        <p:txBody>
          <a:bodyPr/>
          <a:lstStyle/>
          <a:p>
            <a:fld id="{84DA6A00-5AE8-4A21-B14F-97457FE953C6}" type="slidenum">
              <a:rPr lang="en-US" smtClean="0"/>
              <a:pPr/>
              <a:t>91</a:t>
            </a:fld>
            <a:endParaRPr lang="en-US"/>
          </a:p>
        </p:txBody>
      </p:sp>
      <p:sp>
        <p:nvSpPr>
          <p:cNvPr id="81924" name="Rectangle 2"/>
          <p:cNvSpPr>
            <a:spLocks noGrp="1" noChangeArrowheads="1"/>
          </p:cNvSpPr>
          <p:nvPr>
            <p:ph type="title"/>
          </p:nvPr>
        </p:nvSpPr>
        <p:spPr>
          <a:xfrm>
            <a:off x="685800" y="76200"/>
            <a:ext cx="7772400" cy="914400"/>
          </a:xfrm>
        </p:spPr>
        <p:txBody>
          <a:bodyPr/>
          <a:lstStyle/>
          <a:p>
            <a:r>
              <a:rPr lang="en-US" sz="3600"/>
              <a:t>RSA Summary</a:t>
            </a:r>
          </a:p>
        </p:txBody>
      </p:sp>
      <p:sp>
        <p:nvSpPr>
          <p:cNvPr id="81925" name="Rectangle 3"/>
          <p:cNvSpPr>
            <a:spLocks noGrp="1" noChangeArrowheads="1"/>
          </p:cNvSpPr>
          <p:nvPr>
            <p:ph type="body" idx="1"/>
          </p:nvPr>
        </p:nvSpPr>
        <p:spPr>
          <a:xfrm>
            <a:off x="533400" y="1905000"/>
            <a:ext cx="8153400" cy="2971800"/>
          </a:xfrm>
        </p:spPr>
        <p:txBody>
          <a:bodyPr/>
          <a:lstStyle/>
          <a:p>
            <a:r>
              <a:rPr lang="en-US" sz="2400" dirty="0"/>
              <a:t>RSA is a great algorithm.</a:t>
            </a:r>
          </a:p>
          <a:p>
            <a:r>
              <a:rPr lang="en-US" sz="2400" dirty="0"/>
              <a:t>Just don’t do anything stupid.</a:t>
            </a:r>
          </a:p>
          <a:p>
            <a:pPr lvl="1"/>
            <a:r>
              <a:rPr lang="en-US" sz="2400" dirty="0"/>
              <a:t>Reasonable exponents</a:t>
            </a:r>
          </a:p>
          <a:p>
            <a:pPr lvl="1"/>
            <a:r>
              <a:rPr lang="en-US" sz="2400" dirty="0"/>
              <a:t>Good padding</a:t>
            </a:r>
          </a:p>
          <a:p>
            <a:pPr lvl="1"/>
            <a:r>
              <a:rPr lang="en-US" sz="2400" dirty="0"/>
              <a:t>Good prime generation</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92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93</a:t>
            </a:fld>
            <a:endParaRPr lang="en-US"/>
          </a:p>
        </p:txBody>
      </p:sp>
      <p:sp>
        <p:nvSpPr>
          <p:cNvPr id="89092" name="Rectangle 2"/>
          <p:cNvSpPr>
            <a:spLocks noGrp="1" noChangeArrowheads="1"/>
          </p:cNvSpPr>
          <p:nvPr>
            <p:ph type="title"/>
          </p:nvPr>
        </p:nvSpPr>
        <p:spPr>
          <a:xfrm>
            <a:off x="228600" y="304800"/>
            <a:ext cx="8686800" cy="685800"/>
          </a:xfrm>
        </p:spPr>
        <p:txBody>
          <a:bodyPr/>
          <a:lstStyle/>
          <a:p>
            <a:r>
              <a:rPr lang="en-US" sz="3600" dirty="0"/>
              <a:t>Square roots mod p  -- general comments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792184"/>
                <a:ext cx="7924800" cy="4419600"/>
              </a:xfrm>
            </p:spPr>
            <p:txBody>
              <a:bodyPr/>
              <a:lstStyle/>
              <a:p>
                <a:pPr>
                  <a:spcBef>
                    <a:spcPts val="200"/>
                  </a:spcBef>
                </a:pPr>
                <a:r>
                  <a:rPr lang="en-US" sz="2400" dirty="0">
                    <a:latin typeface="Calibri" panose="020F0502020204030204" pitchFamily="34" charset="0"/>
                    <a:cs typeface="Calibri" panose="020F0502020204030204" pitchFamily="34" charset="0"/>
                  </a:rPr>
                  <a:t>We want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𝑎</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𝑝</m:t>
                    </m:r>
                    <m:r>
                      <a:rPr lang="en-US" sz="2400" i="1" dirty="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a:t>
                </a:r>
              </a:p>
              <a:p>
                <a:pPr>
                  <a:spcBef>
                    <a:spcPts val="200"/>
                  </a:spcBef>
                </a:pPr>
                <a:r>
                  <a:rPr lang="en-US" sz="2400" dirty="0">
                    <a:latin typeface="Calibri" panose="020F0502020204030204" pitchFamily="34" charset="0"/>
                    <a:cs typeface="Calibri" panose="020F0502020204030204" pitchFamily="34" charset="0"/>
                  </a:rPr>
                  <a:t>We can check to see if a is a quadratic residue by computing </a:t>
                </a:r>
                <a14:m>
                  <m:oMath xmlns:m="http://schemas.openxmlformats.org/officeDocument/2006/math">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𝑎</m:t>
                        </m:r>
                      </m:num>
                      <m:den>
                        <m:r>
                          <a:rPr lang="en-US" sz="2400" b="0" i="1" dirty="0" smtClean="0">
                            <a:latin typeface="Cambria Math" panose="02040503050406030204" pitchFamily="18" charset="0"/>
                          </a:rPr>
                          <m:t>𝑝</m:t>
                        </m:r>
                      </m:den>
                    </m:f>
                    <m:r>
                      <a:rPr lang="en-US" sz="2400" b="0" i="1" dirty="0" smtClean="0">
                        <a:latin typeface="Cambria Math" panose="02040503050406030204" pitchFamily="18" charset="0"/>
                      </a:rPr>
                      <m:t>)</m:t>
                    </m:r>
                  </m:oMath>
                </a14:m>
                <a:r>
                  <a:rPr lang="en-US" sz="2400" dirty="0">
                    <a:latin typeface="Calibri" panose="020F0502020204030204" pitchFamily="34" charset="0"/>
                    <a:cs typeface="Calibri" panose="020F0502020204030204" pitchFamily="34" charset="0"/>
                  </a:rPr>
                  <a:t>.</a:t>
                </a:r>
              </a:p>
              <a:p>
                <a:pPr>
                  <a:spcBef>
                    <a:spcPts val="200"/>
                  </a:spcBef>
                </a:pPr>
                <a:r>
                  <a:rPr lang="en-US" sz="2400" dirty="0">
                    <a:latin typeface="Calibri" panose="020F0502020204030204" pitchFamily="34" charset="0"/>
                    <a:cs typeface="Calibri" panose="020F0502020204030204" pitchFamily="34" charset="0"/>
                  </a:rPr>
                  <a:t>If we know a generator of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𝑔</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𝑔</m:t>
                    </m:r>
                    <m:r>
                      <a:rPr lang="en-US" sz="2400" i="1" baseline="30000"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𝑎</m:t>
                    </m:r>
                  </m:oMath>
                </a14:m>
                <a:r>
                  <a:rPr lang="en-US" sz="2400" dirty="0">
                    <a:latin typeface="Calibri" panose="020F0502020204030204" pitchFamily="34" charset="0"/>
                    <a:cs typeface="Calibri" panose="020F0502020204030204" pitchFamily="34" charset="0"/>
                  </a:rPr>
                  <a:t>, then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𝑔</m:t>
                        </m:r>
                      </m:e>
                      <m:sup>
                        <m:f>
                          <m:fPr>
                            <m:type m:val="skw"/>
                            <m:ctrlPr>
                              <a:rPr lang="en-US" sz="2400" i="1" dirty="0" smtClean="0">
                                <a:latin typeface="Cambria Math" panose="02040503050406030204" pitchFamily="18" charset="0"/>
                                <a:cs typeface="Calibri" panose="020F0502020204030204" pitchFamily="34" charset="0"/>
                              </a:rPr>
                            </m:ctrlPr>
                          </m:fPr>
                          <m:num>
                            <m:r>
                              <a:rPr lang="en-US" sz="2400" b="0" i="1" dirty="0" smtClean="0">
                                <a:latin typeface="Cambria Math" panose="02040503050406030204" pitchFamily="18" charset="0"/>
                                <a:cs typeface="Calibri" panose="020F0502020204030204" pitchFamily="34" charset="0"/>
                              </a:rPr>
                              <m:t>𝑛</m:t>
                            </m:r>
                          </m:num>
                          <m:den>
                            <m:r>
                              <a:rPr lang="en-US" sz="2400" b="0" i="1" dirty="0" smtClean="0">
                                <a:latin typeface="Cambria Math" panose="02040503050406030204" pitchFamily="18" charset="0"/>
                                <a:cs typeface="Calibri" panose="020F0502020204030204" pitchFamily="34" charset="0"/>
                              </a:rPr>
                              <m:t>2</m:t>
                            </m:r>
                          </m:den>
                        </m:f>
                      </m:sup>
                    </m:sSup>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𝑝</m:t>
                    </m:r>
                    <m:r>
                      <a:rPr lang="en-US" sz="2400" b="0" i="0"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spcBef>
                    <a:spcPts val="200"/>
                  </a:spcBef>
                </a:pPr>
                <a:r>
                  <a:rPr lang="en-US" sz="2400" dirty="0">
                    <a:latin typeface="Calibri" panose="020F0502020204030204" pitchFamily="34" charset="0"/>
                    <a:cs typeface="Calibri" panose="020F0502020204030204" pitchFamily="34" charset="0"/>
                  </a:rPr>
                  <a:t>Of course, this requires solving the discrete log problem, so it does not offer a practical computational method.</a:t>
                </a:r>
              </a:p>
              <a:p>
                <a:pPr>
                  <a:spcBef>
                    <a:spcPts val="200"/>
                  </a:spcBef>
                </a:pPr>
                <a:r>
                  <a:rPr lang="en-US" sz="2400" dirty="0">
                    <a:latin typeface="Calibri" panose="020F0502020204030204" pitchFamily="34" charset="0"/>
                    <a:cs typeface="Calibri" panose="020F0502020204030204" pitchFamily="34" charset="0"/>
                  </a:rPr>
                  <a:t>Since there is no order relation, approximations (e.g.-Newton’s method) don’t help much.</a:t>
                </a:r>
              </a:p>
              <a:p>
                <a:pPr>
                  <a:spcBef>
                    <a:spcPts val="200"/>
                  </a:spcBef>
                </a:pPr>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Reference: Cohn, Computational Number Theory.</a:t>
                </a:r>
              </a:p>
              <a:p>
                <a:pPr>
                  <a:buNone/>
                </a:pPr>
                <a:endParaRPr lang="en-US" sz="2400" dirty="0"/>
              </a:p>
              <a:p>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792184"/>
                <a:ext cx="7924800" cy="4419600"/>
              </a:xfrm>
              <a:blipFill>
                <a:blip r:embed="rId2"/>
                <a:stretch>
                  <a:fillRect l="-1280" t="-1146" r="-1120" b="-4011"/>
                </a:stretch>
              </a:blipFill>
            </p:spPr>
            <p:txBody>
              <a:bodyPr/>
              <a:lstStyle/>
              <a:p>
                <a:r>
                  <a:rPr lang="en-US">
                    <a:noFill/>
                  </a:rPr>
                  <a:t> </a:t>
                </a:r>
              </a:p>
            </p:txBody>
          </p:sp>
        </mc:Fallback>
      </mc:AlternateContent>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94</a:t>
            </a:fld>
            <a:endParaRPr lang="en-US"/>
          </a:p>
        </p:txBody>
      </p:sp>
      <p:sp>
        <p:nvSpPr>
          <p:cNvPr id="89092" name="Rectangle 2"/>
          <p:cNvSpPr>
            <a:spLocks noGrp="1" noChangeArrowheads="1"/>
          </p:cNvSpPr>
          <p:nvPr>
            <p:ph type="title"/>
          </p:nvPr>
        </p:nvSpPr>
        <p:spPr>
          <a:xfrm>
            <a:off x="685800" y="76200"/>
            <a:ext cx="7772400" cy="685800"/>
          </a:xfrm>
        </p:spPr>
        <p:txBody>
          <a:bodyPr/>
          <a:lstStyle/>
          <a:p>
            <a:r>
              <a:rPr lang="en-US" sz="3600"/>
              <a:t>Square roots mod p --- simple cases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457200" y="1447800"/>
                <a:ext cx="8305800" cy="48768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First check </a:t>
                </a:r>
                <a14:m>
                  <m:oMath xmlns:m="http://schemas.openxmlformats.org/officeDocument/2006/math">
                    <m:d>
                      <m:dPr>
                        <m:ctrlPr>
                          <a:rPr lang="en-US" sz="2000" i="1" dirty="0" smtClean="0">
                            <a:latin typeface="Cambria Math" panose="02040503050406030204" pitchFamily="18" charset="0"/>
                            <a:cs typeface="Calibri" panose="020F0502020204030204" pitchFamily="34" charset="0"/>
                          </a:rPr>
                        </m:ctrlPr>
                      </m:dPr>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𝑎</m:t>
                            </m:r>
                          </m:num>
                          <m:den>
                            <m:r>
                              <a:rPr lang="en-US" sz="2000" b="0" i="1" dirty="0" smtClean="0">
                                <a:latin typeface="Cambria Math" panose="02040503050406030204" pitchFamily="18" charset="0"/>
                                <a:cs typeface="Calibri" panose="020F0502020204030204" pitchFamily="34" charset="0"/>
                              </a:rPr>
                              <m:t>𝑝</m:t>
                            </m:r>
                          </m:den>
                        </m:f>
                      </m:e>
                    </m:d>
                    <m:r>
                      <a:rPr lang="en-US" sz="200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p= 3 (mod 4):</a:t>
                </a:r>
              </a:p>
              <a:p>
                <a:pPr lvl="1">
                  <a:spcBef>
                    <a:spcPts val="200"/>
                  </a:spcBef>
                </a:pPr>
                <a:r>
                  <a:rPr lang="en-US" sz="2000" dirty="0">
                    <a:latin typeface="Calibri" panose="020F0502020204030204" pitchFamily="34" charset="0"/>
                    <a:cs typeface="Calibri" panose="020F0502020204030204" pitchFamily="34" charset="0"/>
                  </a:rPr>
                  <a:t>x= 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7 (mod 31), x= 7</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(mod 31)= 10.  100=7 (mod 31).</a:t>
                </a:r>
              </a:p>
              <a:p>
                <a:pPr>
                  <a:spcBef>
                    <a:spcPts val="200"/>
                  </a:spcBef>
                </a:pPr>
                <a:r>
                  <a:rPr lang="en-US" sz="2000" dirty="0">
                    <a:latin typeface="Calibri" panose="020F0502020204030204" pitchFamily="34" charset="0"/>
                    <a:cs typeface="Calibri" panose="020F0502020204030204" pitchFamily="34" charset="0"/>
                  </a:rPr>
                  <a:t>p= 5 (mod 8)</a:t>
                </a:r>
              </a:p>
              <a:p>
                <a:pPr lvl="1">
                  <a:spcBef>
                    <a:spcPts val="200"/>
                  </a:spcBef>
                </a:pPr>
                <a:r>
                  <a:rPr lang="en-US" sz="2000" dirty="0">
                    <a:latin typeface="Calibri" panose="020F0502020204030204" pitchFamily="34" charset="0"/>
                    <a:cs typeface="Calibri" panose="020F0502020204030204" pitchFamily="34" charset="0"/>
                  </a:rPr>
                  <a:t>b=a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 ±1(mod p).  </a:t>
                </a:r>
              </a:p>
              <a:p>
                <a:pPr lvl="1">
                  <a:spcBef>
                    <a:spcPts val="200"/>
                  </a:spcBef>
                </a:pPr>
                <a:r>
                  <a:rPr lang="en-US" sz="2000" dirty="0">
                    <a:latin typeface="Calibri" panose="020F0502020204030204" pitchFamily="34" charset="0"/>
                    <a:cs typeface="Calibri" panose="020F0502020204030204" pitchFamily="34" charset="0"/>
                  </a:rPr>
                  <a:t>If b=1, x= a</a:t>
                </a:r>
                <a:r>
                  <a:rPr lang="en-US" sz="2000" baseline="30000" dirty="0">
                    <a:latin typeface="Calibri" panose="020F0502020204030204" pitchFamily="34" charset="0"/>
                    <a:cs typeface="Calibri" panose="020F0502020204030204" pitchFamily="34" charset="0"/>
                  </a:rPr>
                  <a:t>(p+3)/8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If b= -1, x= (2a) (4a)</a:t>
                </a:r>
                <a:r>
                  <a:rPr lang="en-US" sz="2000" baseline="30000" dirty="0">
                    <a:latin typeface="Calibri" panose="020F0502020204030204" pitchFamily="34" charset="0"/>
                    <a:cs typeface="Calibri" panose="020F0502020204030204" pitchFamily="34" charset="0"/>
                  </a:rPr>
                  <a:t>(p-5)/8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1: p=13. a= 9.  b= 9</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1 (mod p).  x= 9</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3 (surprise!).</a:t>
                </a:r>
              </a:p>
              <a:p>
                <a:pPr lvl="1">
                  <a:spcBef>
                    <a:spcPts val="200"/>
                  </a:spcBef>
                </a:pPr>
                <a:r>
                  <a:rPr lang="en-US" sz="2000" dirty="0">
                    <a:latin typeface="Calibri" panose="020F0502020204030204" pitchFamily="34" charset="0"/>
                    <a:cs typeface="Calibri" panose="020F0502020204030204" pitchFamily="34" charset="0"/>
                  </a:rPr>
                  <a:t>Example 2: p=29. a= 6.  6</a:t>
                </a:r>
                <a:r>
                  <a:rPr lang="en-US" sz="2000" baseline="30000" dirty="0">
                    <a:latin typeface="Calibri" panose="020F0502020204030204" pitchFamily="34" charset="0"/>
                    <a:cs typeface="Calibri" panose="020F0502020204030204" pitchFamily="34" charset="0"/>
                  </a:rPr>
                  <a:t>7</a:t>
                </a:r>
                <a:r>
                  <a:rPr lang="en-US" sz="2000" dirty="0">
                    <a:latin typeface="Calibri" panose="020F0502020204030204" pitchFamily="34" charset="0"/>
                    <a:cs typeface="Calibri" panose="020F0502020204030204" pitchFamily="34" charset="0"/>
                  </a:rPr>
                  <a:t>= -1 (mod p).  x= (12)(24)</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8 (mod 29).  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6 (mod 29).</a:t>
                </a:r>
              </a:p>
              <a:p>
                <a:pPr>
                  <a:spcBef>
                    <a:spcPts val="200"/>
                  </a:spcBef>
                </a:pPr>
                <a:r>
                  <a:rPr lang="en-US" sz="2000" dirty="0">
                    <a:latin typeface="Calibri" panose="020F0502020204030204" pitchFamily="34" charset="0"/>
                    <a:cs typeface="Calibri" panose="020F0502020204030204" pitchFamily="34" charset="0"/>
                  </a:rPr>
                  <a:t>This leaves the hard case, p=1 (mod 8).</a:t>
                </a:r>
              </a:p>
              <a:p>
                <a:pPr algn="r">
                  <a:buNone/>
                </a:pPr>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457200" y="1447800"/>
                <a:ext cx="8305800" cy="4876800"/>
              </a:xfrm>
              <a:blipFill>
                <a:blip r:embed="rId2"/>
                <a:stretch>
                  <a:fillRect l="-763" r="-1221"/>
                </a:stretch>
              </a:blipFill>
            </p:spPr>
            <p:txBody>
              <a:bodyPr/>
              <a:lstStyle/>
              <a:p>
                <a:r>
                  <a:rPr lang="en-US">
                    <a:noFill/>
                  </a:rPr>
                  <a:t> </a:t>
                </a:r>
              </a:p>
            </p:txBody>
          </p:sp>
        </mc:Fallback>
      </mc:AlternateContent>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95</a:t>
            </a:fld>
            <a:endParaRPr lang="en-US"/>
          </a:p>
        </p:txBody>
      </p:sp>
      <p:sp>
        <p:nvSpPr>
          <p:cNvPr id="89092" name="Rectangle 2"/>
          <p:cNvSpPr>
            <a:spLocks noGrp="1" noChangeArrowheads="1"/>
          </p:cNvSpPr>
          <p:nvPr>
            <p:ph type="title"/>
          </p:nvPr>
        </p:nvSpPr>
        <p:spPr>
          <a:xfrm>
            <a:off x="685800" y="0"/>
            <a:ext cx="7772400" cy="838200"/>
          </a:xfrm>
        </p:spPr>
        <p:txBody>
          <a:bodyPr/>
          <a:lstStyle/>
          <a:p>
            <a:r>
              <a:rPr lang="en-US" sz="3600"/>
              <a:t>General case - </a:t>
            </a:r>
            <a:r>
              <a:rPr lang="en-US" sz="3600" err="1"/>
              <a:t>Tonelli</a:t>
            </a:r>
            <a:r>
              <a:rPr lang="en-US" sz="3600"/>
              <a:t>-Shanks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295400"/>
                <a:ext cx="8229600" cy="47244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m:t>
                    </m:r>
                    <m:r>
                      <a:rPr lang="en-US" sz="2000" i="1" baseline="30000" dirty="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odd.</a:t>
                </a:r>
                <a:endParaRPr lang="en-US" sz="2400" dirty="0">
                  <a:latin typeface="Calibri" panose="020F0502020204030204" pitchFamily="34" charset="0"/>
                  <a:cs typeface="Calibri" panose="020F0502020204030204" pitchFamily="34" charset="0"/>
                </a:endParaRPr>
              </a:p>
              <a:p>
                <a:pPr>
                  <a:spcBef>
                    <a:spcPts val="200"/>
                  </a:spcBef>
                  <a:buNone/>
                </a:pPr>
                <a:endParaRPr lang="en-US" sz="2000" dirty="0">
                  <a:latin typeface="Calibri" panose="020F0502020204030204" pitchFamily="34" charset="0"/>
                  <a:cs typeface="Calibri" panose="020F0502020204030204" pitchFamily="34" charset="0"/>
                </a:endParaRPr>
              </a:p>
              <a:p>
                <a:pPr>
                  <a:spcBef>
                    <a:spcPts val="200"/>
                  </a:spcBef>
                  <a:buNone/>
                </a:pPr>
                <a:r>
                  <a:rPr lang="en-US" sz="2000" dirty="0">
                    <a:latin typeface="Calibri" panose="020F0502020204030204" pitchFamily="34" charset="0"/>
                    <a:cs typeface="Calibri" panose="020F0502020204030204" pitchFamily="34" charset="0"/>
                  </a:rPr>
                  <a:t>Square-Root(a)</a:t>
                </a: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Choose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b="0" i="1" dirty="0" smtClean="0">
                        <a:latin typeface="Cambria Math" panose="02040503050406030204" pitchFamily="18" charset="0"/>
                        <a:cs typeface="Calibri" panose="020F0502020204030204" pitchFamily="34" charset="0"/>
                      </a:rPr>
                      <m:t>:  (</m:t>
                    </m:r>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𝑛</m:t>
                        </m:r>
                      </m:num>
                      <m:den>
                        <m:r>
                          <a:rPr lang="en-US" sz="1800" b="0" i="1" dirty="0" smtClean="0">
                            <a:latin typeface="Cambria Math" panose="02040503050406030204" pitchFamily="18" charset="0"/>
                            <a:cs typeface="Calibri" panose="020F0502020204030204" pitchFamily="34" charset="0"/>
                          </a:rPr>
                          <m:t>𝑝</m:t>
                        </m:r>
                      </m:den>
                    </m:f>
                    <m:r>
                      <a:rPr lang="en-US" sz="1800" b="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−1; </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𝑛𝑞</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𝑄</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−1)/2.</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𝑟</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𝑒</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𝑎</m:t>
                    </m:r>
                    <m:r>
                      <a:rPr lang="en-US" sz="1800" i="1" baseline="30000" dirty="0" err="1">
                        <a:latin typeface="Cambria Math" panose="02040503050406030204" pitchFamily="18" charset="0"/>
                        <a:cs typeface="Calibri" panose="020F0502020204030204" pitchFamily="34" charset="0"/>
                      </a:rPr>
                      <m:t>𝑄</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 Now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−1</m:t>
                        </m:r>
                      </m:sup>
                    </m:sSup>
                    <m:r>
                      <a:rPr lang="en-US" sz="1800" i="1" baseline="30000"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𝑦</m:t>
                    </m:r>
                    <m:r>
                      <a:rPr lang="en-US" sz="1800" i="1" baseline="30000" dirty="0" err="1">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=−1, </m:t>
                    </m:r>
                    <m:r>
                      <a:rPr lang="en-US" sz="1800" i="1" dirty="0" err="1">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=1;</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a:t>
                </a:r>
              </a:p>
              <a:p>
                <a:pPr marL="1257300" lvl="2" indent="-457200">
                  <a:spcBef>
                    <a:spcPts val="200"/>
                  </a:spcBef>
                  <a:buNone/>
                </a:pPr>
                <a:r>
                  <a:rPr lang="en-US" sz="1800" dirty="0">
                    <a:latin typeface="Calibri" panose="020F0502020204030204" pitchFamily="34" charset="0"/>
                    <a:cs typeface="Calibri" panose="020F0502020204030204" pitchFamily="34" charset="0"/>
                  </a:rPr>
                  <a:t>	return(x)</a:t>
                </a:r>
              </a:p>
              <a:p>
                <a:pPr marL="1257300" lvl="2" indent="-457200">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for smallest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&gt;0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𝑟</m:t>
                    </m:r>
                  </m:oMath>
                </a14:m>
                <a:r>
                  <a:rPr lang="en-US" sz="1800" dirty="0">
                    <a:latin typeface="Calibri" panose="020F0502020204030204" pitchFamily="34" charset="0"/>
                    <a:cs typeface="Calibri" panose="020F0502020204030204" pitchFamily="34" charset="0"/>
                  </a:rPr>
                  <a:t>) </a:t>
                </a:r>
              </a:p>
              <a:p>
                <a:pPr marL="1257300" lvl="2" indent="-457200">
                  <a:spcBef>
                    <a:spcPts val="200"/>
                  </a:spcBef>
                  <a:buNone/>
                </a:pPr>
                <a:r>
                  <a:rPr lang="en-US" sz="1800" dirty="0">
                    <a:latin typeface="Calibri" panose="020F0502020204030204" pitchFamily="34" charset="0"/>
                    <a:cs typeface="Calibri" panose="020F0502020204030204" pitchFamily="34" charset="0"/>
                  </a:rPr>
                  <a:t>	return “non-residue”</a:t>
                </a: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𝑚</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dirty="0">
                        <a:latin typeface="Cambria Math" panose="02040503050406030204" pitchFamily="18" charset="0"/>
                        <a:cs typeface="Calibri" panose="020F0502020204030204" pitchFamily="34" charset="0"/>
                      </a:rPr>
                      <m:t>= </m:t>
                    </m:r>
                    <m:r>
                      <a:rPr lang="en-US" sz="1800" i="1" dirty="0" err="1" smtClean="0">
                        <a:latin typeface="Cambria Math" panose="02040503050406030204" pitchFamily="18" charset="0"/>
                        <a:cs typeface="Calibri" panose="020F0502020204030204" pitchFamily="34" charset="0"/>
                      </a:rPr>
                      <m:t>𝑦</m:t>
                    </m:r>
                    <m:r>
                      <a:rPr lang="en-US" sz="1800" i="1" baseline="30000" dirty="0" err="1"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𝑟</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𝑥𝑡</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𝑔𝑜𝑡𝑜</m:t>
                    </m:r>
                    <m:r>
                      <a:rPr lang="en-US" sz="1800" i="1" dirty="0">
                        <a:latin typeface="Cambria Math" panose="02040503050406030204" pitchFamily="18" charset="0"/>
                        <a:cs typeface="Calibri" panose="020F0502020204030204" pitchFamily="34" charset="0"/>
                      </a:rPr>
                      <m:t> 3;</m:t>
                    </m:r>
                  </m:oMath>
                </a14:m>
                <a:endParaRPr lang="en-US" sz="16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295400"/>
                <a:ext cx="8229600" cy="4724400"/>
              </a:xfrm>
              <a:blipFill>
                <a:blip r:embed="rId2"/>
                <a:stretch>
                  <a:fillRect l="-924" t="-804"/>
                </a:stretch>
              </a:blipFill>
            </p:spPr>
            <p:txBody>
              <a:bodyPr/>
              <a:lstStyle/>
              <a:p>
                <a:r>
                  <a:rPr lang="en-US">
                    <a:noFill/>
                  </a:rPr>
                  <a:t> </a:t>
                </a:r>
              </a:p>
            </p:txBody>
          </p:sp>
        </mc:Fallback>
      </mc:AlternateContent>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96</a:t>
            </a:fld>
            <a:endParaRPr lang="en-US"/>
          </a:p>
        </p:txBody>
      </p:sp>
      <p:sp>
        <p:nvSpPr>
          <p:cNvPr id="89092" name="Rectangle 2"/>
          <p:cNvSpPr>
            <a:spLocks noGrp="1" noChangeArrowheads="1"/>
          </p:cNvSpPr>
          <p:nvPr>
            <p:ph type="title"/>
          </p:nvPr>
        </p:nvSpPr>
        <p:spPr>
          <a:xfrm>
            <a:off x="685800" y="0"/>
            <a:ext cx="7772400" cy="838200"/>
          </a:xfrm>
        </p:spPr>
        <p:txBody>
          <a:bodyPr/>
          <a:lstStyle/>
          <a:p>
            <a:r>
              <a:rPr lang="en-US" sz="3600" err="1"/>
              <a:t>Tonelli</a:t>
            </a:r>
            <a:r>
              <a:rPr lang="en-US" sz="3600"/>
              <a:t>-Shanks example</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637607"/>
                <a:ext cx="8229600" cy="685800"/>
              </a:xfrm>
            </p:spPr>
            <p:txBody>
              <a:bodyPr/>
              <a:lstStyle/>
              <a:p>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=41,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=5, </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=7.</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−1=23 5.</m:t>
                    </m:r>
                  </m:oMath>
                </a14:m>
                <a:r>
                  <a:rPr lang="en-US" sz="2000" dirty="0">
                    <a:latin typeface="Calibri" panose="020F0502020204030204" pitchFamily="34" charset="0"/>
                    <a:cs typeface="Calibri" panose="020F0502020204030204" pitchFamily="34" charset="0"/>
                  </a:rPr>
                  <a:t>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r>
                      <a:rPr lang="en-US" sz="2000" i="1" baseline="30000" dirty="0">
                        <a:latin typeface="Cambria Math" panose="02040503050406030204" pitchFamily="18" charset="0"/>
                        <a:cs typeface="Calibri" panose="020F0502020204030204" pitchFamily="34" charset="0"/>
                      </a:rPr>
                      <m:t>20</m:t>
                    </m:r>
                    <m:r>
                      <a:rPr lang="en-US" sz="2000" i="1" dirty="0">
                        <a:latin typeface="Cambria Math" panose="02040503050406030204" pitchFamily="18" charset="0"/>
                        <a:cs typeface="Calibri" panose="020F0502020204030204" pitchFamily="34" charset="0"/>
                      </a:rPr>
                      <m:t>= −1(</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41) </m:t>
                    </m:r>
                  </m:oMath>
                </a14:m>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oMath>
                </a14:m>
                <a:r>
                  <a:rPr lang="en-US" sz="2000" dirty="0">
                    <a:latin typeface="Calibri" panose="020F0502020204030204" pitchFamily="34" charset="0"/>
                    <a:cs typeface="Calibri" panose="020F0502020204030204" pitchFamily="34" charset="0"/>
                  </a:rPr>
                  <a:t> is a non-residue.</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5;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 </m:t>
                    </m:r>
                    <m:r>
                      <a:rPr lang="en-US" sz="2000" i="1" dirty="0" smtClean="0">
                        <a:latin typeface="Cambria Math" panose="02040503050406030204" pitchFamily="18" charset="0"/>
                        <a:cs typeface="Calibri" panose="020F0502020204030204" pitchFamily="34" charset="0"/>
                      </a:rPr>
                      <m:t>𝑧</m:t>
                    </m:r>
                    <m:r>
                      <a:rPr lang="en-US" sz="2000" i="1" dirty="0" smtClean="0">
                        <a:latin typeface="Cambria Math" panose="02040503050406030204" pitchFamily="18" charset="0"/>
                        <a:cs typeface="Calibri" panose="020F0502020204030204" pitchFamily="34" charset="0"/>
                      </a:rPr>
                      <m:t>= 65 = 27(</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41). </m:t>
                    </m:r>
                  </m:oMath>
                </a14:m>
                <a:endParaRPr lang="en-US" sz="18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637607"/>
                <a:ext cx="8229600" cy="685800"/>
              </a:xfrm>
              <a:blipFill>
                <a:blip r:embed="rId2"/>
                <a:stretch>
                  <a:fillRect l="-924" t="-5556" b="-75926"/>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182524540"/>
              </p:ext>
            </p:extLst>
          </p:nvPr>
        </p:nvGraphicFramePr>
        <p:xfrm>
          <a:off x="2286000" y="3200400"/>
          <a:ext cx="4114800" cy="11125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Step</a:t>
                      </a:r>
                    </a:p>
                  </a:txBody>
                  <a:tcPr/>
                </a:tc>
                <a:tc>
                  <a:txBody>
                    <a:bodyPr/>
                    <a:lstStyle/>
                    <a:p>
                      <a:pPr algn="r"/>
                      <a:r>
                        <a:rPr lang="en-US">
                          <a:solidFill>
                            <a:schemeClr val="tx1"/>
                          </a:solidFill>
                          <a:latin typeface="Calibri" panose="020F0502020204030204" pitchFamily="34" charset="0"/>
                          <a:cs typeface="Calibri" panose="020F0502020204030204" pitchFamily="34" charset="0"/>
                        </a:rPr>
                        <a:t>m</a:t>
                      </a:r>
                    </a:p>
                  </a:txBody>
                  <a:tcPr/>
                </a:tc>
                <a:tc>
                  <a:txBody>
                    <a:bodyPr/>
                    <a:lstStyle/>
                    <a:p>
                      <a:pPr algn="r"/>
                      <a:r>
                        <a:rPr lang="en-US">
                          <a:solidFill>
                            <a:schemeClr val="tx1"/>
                          </a:solidFill>
                          <a:latin typeface="Calibri" panose="020F0502020204030204" pitchFamily="34" charset="0"/>
                          <a:cs typeface="Calibri" panose="020F0502020204030204" pitchFamily="34" charset="0"/>
                        </a:rPr>
                        <a:t>t</a:t>
                      </a:r>
                    </a:p>
                  </a:txBody>
                  <a:tcPr/>
                </a:tc>
                <a:tc>
                  <a:txBody>
                    <a:bodyPr/>
                    <a:lstStyle/>
                    <a:p>
                      <a:pPr algn="r"/>
                      <a:r>
                        <a:rPr lang="en-US">
                          <a:solidFill>
                            <a:schemeClr val="tx1"/>
                          </a:solidFill>
                          <a:latin typeface="Calibri" panose="020F0502020204030204" pitchFamily="34" charset="0"/>
                          <a:cs typeface="Calibri" panose="020F0502020204030204" pitchFamily="34" charset="0"/>
                        </a:rPr>
                        <a:t>y</a:t>
                      </a:r>
                    </a:p>
                  </a:txBody>
                  <a:tcPr/>
                </a:tc>
                <a:tc>
                  <a:txBody>
                    <a:bodyPr/>
                    <a:lstStyle/>
                    <a:p>
                      <a:pPr algn="r"/>
                      <a:r>
                        <a:rPr lang="en-US">
                          <a:solidFill>
                            <a:schemeClr val="tx1"/>
                          </a:solidFill>
                          <a:latin typeface="Calibri" panose="020F0502020204030204" pitchFamily="34" charset="0"/>
                          <a:cs typeface="Calibri" panose="020F0502020204030204" pitchFamily="34" charset="0"/>
                        </a:rPr>
                        <a:t>r</a:t>
                      </a:r>
                    </a:p>
                  </a:txBody>
                  <a:tcPr/>
                </a:tc>
                <a:tc>
                  <a:txBody>
                    <a:bodyPr/>
                    <a:lstStyle/>
                    <a:p>
                      <a:pPr algn="r"/>
                      <a:r>
                        <a:rPr lang="en-US">
                          <a:solidFill>
                            <a:schemeClr val="tx1"/>
                          </a:solidFill>
                          <a:latin typeface="Calibri" panose="020F0502020204030204" pitchFamily="34" charset="0"/>
                          <a:cs typeface="Calibri" panose="020F0502020204030204" pitchFamily="34" charset="0"/>
                        </a:rPr>
                        <a:t>x</a:t>
                      </a:r>
                    </a:p>
                  </a:txBody>
                  <a:tcPr/>
                </a:tc>
                <a:tc>
                  <a:txBody>
                    <a:bodyPr/>
                    <a:lstStyle/>
                    <a:p>
                      <a:pPr algn="r"/>
                      <a:r>
                        <a:rPr lang="en-US">
                          <a:solidFill>
                            <a:schemeClr val="tx1"/>
                          </a:solidFill>
                          <a:latin typeface="Calibri" panose="020F0502020204030204" pitchFamily="34" charset="0"/>
                          <a:cs typeface="Calibri" panose="020F0502020204030204" pitchFamily="34" charset="0"/>
                        </a:rPr>
                        <a:t>b</a:t>
                      </a:r>
                    </a:p>
                  </a:txBody>
                  <a:tcPr/>
                </a:tc>
                <a:extLst>
                  <a:ext uri="{0D108BD9-81ED-4DB2-BD59-A6C34878D82A}">
                    <a16:rowId xmlns:a16="http://schemas.microsoft.com/office/drawing/2014/main" val="10000"/>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3</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27</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9</a:t>
                      </a:r>
                    </a:p>
                  </a:txBody>
                  <a:tcPr/>
                </a:tc>
                <a:extLst>
                  <a:ext uri="{0D108BD9-81ED-4DB2-BD59-A6C34878D82A}">
                    <a16:rowId xmlns:a16="http://schemas.microsoft.com/office/drawing/2014/main" val="10001"/>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32</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13</a:t>
                      </a:r>
                    </a:p>
                  </a:txBody>
                  <a:tcPr/>
                </a:tc>
                <a:tc>
                  <a:txBody>
                    <a:bodyPr/>
                    <a:lstStyle/>
                    <a:p>
                      <a:pPr algn="r"/>
                      <a:r>
                        <a:rPr lang="en-US" dirty="0">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Rectangle 3"/>
              <p:cNvSpPr txBox="1">
                <a:spLocks noChangeArrowheads="1"/>
              </p:cNvSpPr>
              <p:nvPr/>
            </p:nvSpPr>
            <p:spPr bwMode="auto">
              <a:xfrm>
                <a:off x="533400" y="4480560"/>
                <a:ext cx="8229600" cy="68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=13.  132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41)= 5</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xmlns="">
          <p:sp>
            <p:nvSpPr>
              <p:cNvPr id="8" name="Rectangle 3"/>
              <p:cNvSpPr txBox="1">
                <a:spLocks noRot="1" noChangeAspect="1" noMove="1" noResize="1" noEditPoints="1" noAdjustHandles="1" noChangeArrowheads="1" noChangeShapeType="1" noTextEdit="1"/>
              </p:cNvSpPr>
              <p:nvPr/>
            </p:nvSpPr>
            <p:spPr bwMode="auto">
              <a:xfrm>
                <a:off x="533400" y="4480560"/>
                <a:ext cx="8229600" cy="685800"/>
              </a:xfrm>
              <a:prstGeom prst="rect">
                <a:avLst/>
              </a:prstGeom>
              <a:blipFill>
                <a:blip r:embed="rId3"/>
                <a:stretch>
                  <a:fillRect l="-616" t="-3571"/>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5"/>
          <p:cNvSpPr>
            <a:spLocks noGrp="1"/>
          </p:cNvSpPr>
          <p:nvPr>
            <p:ph type="sldNum" sz="quarter" idx="12"/>
          </p:nvPr>
        </p:nvSpPr>
        <p:spPr>
          <a:noFill/>
        </p:spPr>
        <p:txBody>
          <a:bodyPr/>
          <a:lstStyle/>
          <a:p>
            <a:fld id="{59A33861-F72A-4200-9D6A-AB90B340D2A6}" type="slidenum">
              <a:rPr lang="en-US" smtClean="0"/>
              <a:pPr/>
              <a:t>97</a:t>
            </a:fld>
            <a:endParaRPr lang="en-US"/>
          </a:p>
        </p:txBody>
      </p:sp>
      <p:sp>
        <p:nvSpPr>
          <p:cNvPr id="88068" name="Rectangle 2"/>
          <p:cNvSpPr>
            <a:spLocks noGrp="1" noChangeArrowheads="1"/>
          </p:cNvSpPr>
          <p:nvPr>
            <p:ph type="title"/>
          </p:nvPr>
        </p:nvSpPr>
        <p:spPr>
          <a:xfrm>
            <a:off x="685800" y="76200"/>
            <a:ext cx="7772400" cy="990600"/>
          </a:xfrm>
        </p:spPr>
        <p:txBody>
          <a:bodyPr/>
          <a:lstStyle/>
          <a:p>
            <a:r>
              <a:rPr lang="en-US" sz="3600" err="1"/>
              <a:t>Diffie</a:t>
            </a:r>
            <a:r>
              <a:rPr lang="en-US" sz="3600"/>
              <a:t> Hellman Key Exchange (simplified)</a:t>
            </a:r>
          </a:p>
        </p:txBody>
      </p:sp>
      <p:sp>
        <p:nvSpPr>
          <p:cNvPr id="88069" name="Rectangle 3"/>
          <p:cNvSpPr>
            <a:spLocks noGrp="1" noChangeArrowheads="1"/>
          </p:cNvSpPr>
          <p:nvPr>
            <p:ph type="body" idx="1"/>
          </p:nvPr>
        </p:nvSpPr>
        <p:spPr>
          <a:xfrm>
            <a:off x="685800" y="1295400"/>
            <a:ext cx="1600200" cy="381000"/>
          </a:xfrm>
        </p:spPr>
        <p:txBody>
          <a:bodyPr/>
          <a:lstStyle/>
          <a:p>
            <a:pPr lvl="1">
              <a:buFontTx/>
              <a:buNone/>
            </a:pPr>
            <a:r>
              <a:rPr lang="en-US" sz="2400" dirty="0">
                <a:latin typeface="Calibri" panose="020F0502020204030204" pitchFamily="34" charset="0"/>
                <a:cs typeface="Calibri" panose="020F0502020204030204" pitchFamily="34" charset="0"/>
              </a:rPr>
              <a:t>Alice</a:t>
            </a:r>
          </a:p>
        </p:txBody>
      </p:sp>
      <p:sp>
        <p:nvSpPr>
          <p:cNvPr id="88070" name="Rectangle 4"/>
          <p:cNvSpPr>
            <a:spLocks noChangeArrowheads="1"/>
          </p:cNvSpPr>
          <p:nvPr/>
        </p:nvSpPr>
        <p:spPr bwMode="auto">
          <a:xfrm>
            <a:off x="5943600" y="1371600"/>
            <a:ext cx="1600200" cy="381000"/>
          </a:xfrm>
          <a:prstGeom prst="rect">
            <a:avLst/>
          </a:prstGeom>
          <a:noFill/>
          <a:ln w="9525">
            <a:noFill/>
            <a:miter lim="800000"/>
            <a:headEnd/>
            <a:tailEnd/>
          </a:ln>
        </p:spPr>
        <p:txBody>
          <a:bodyPr lIns="92075" tIns="46038" rIns="92075" bIns="46038"/>
          <a:lstStyle/>
          <a:p>
            <a:pPr marL="742950" lvl="1" indent="-285750"/>
            <a:r>
              <a:rPr lang="en-US" sz="2400" dirty="0">
                <a:latin typeface="Calibri" panose="020F0502020204030204" pitchFamily="34" charset="0"/>
                <a:cs typeface="Calibri" panose="020F0502020204030204" pitchFamily="34" charset="0"/>
              </a:rPr>
              <a:t>Bob</a:t>
            </a:r>
            <a:endParaRPr lang="en-US" sz="2800" dirty="0">
              <a:latin typeface="Calibri" panose="020F0502020204030204" pitchFamily="34" charset="0"/>
              <a:cs typeface="Calibri" panose="020F0502020204030204" pitchFamily="34" charset="0"/>
            </a:endParaRPr>
          </a:p>
        </p:txBody>
      </p:sp>
      <p:sp>
        <p:nvSpPr>
          <p:cNvPr id="88071" name="Text Box 5"/>
          <p:cNvSpPr txBox="1">
            <a:spLocks noChangeArrowheads="1"/>
          </p:cNvSpPr>
          <p:nvPr/>
        </p:nvSpPr>
        <p:spPr bwMode="auto">
          <a:xfrm>
            <a:off x="430212" y="2057400"/>
            <a:ext cx="2160588" cy="646331"/>
          </a:xfrm>
          <a:prstGeom prst="rect">
            <a:avLst/>
          </a:prstGeom>
          <a:noFill/>
          <a:ln w="12700" cap="sq" algn="ctr">
            <a:noFill/>
            <a:miter lim="800000"/>
            <a:headEnd/>
            <a:tailEnd/>
          </a:ln>
        </p:spPr>
        <p:txBody>
          <a:bodyPr wrap="square">
            <a:spAutoFit/>
          </a:bodyPr>
          <a:lstStyle/>
          <a:p>
            <a:pPr>
              <a:spcBef>
                <a:spcPct val="0"/>
              </a:spcBef>
            </a:pPr>
            <a:r>
              <a:rPr kumimoji="0" lang="en-US" sz="1800">
                <a:latin typeface="Calibri" panose="020F0502020204030204" pitchFamily="34" charset="0"/>
                <a:cs typeface="Calibri" panose="020F0502020204030204" pitchFamily="34" charset="0"/>
              </a:rPr>
              <a:t>A1: s= min(p size),</a:t>
            </a:r>
          </a:p>
          <a:p>
            <a:pPr>
              <a:spcBef>
                <a:spcPct val="0"/>
              </a:spcBef>
            </a:pPr>
            <a:r>
              <a:rPr kumimoji="0" lang="en-US" sz="1800">
                <a:latin typeface="Calibri" panose="020F0502020204030204" pitchFamily="34" charset="0"/>
                <a:cs typeface="Calibri" panose="020F0502020204030204" pitchFamily="34" charset="0"/>
              </a:rPr>
              <a:t>N</a:t>
            </a:r>
            <a:r>
              <a:rPr kumimoji="0" lang="en-US" sz="1800" baseline="-25000">
                <a:latin typeface="Calibri" panose="020F0502020204030204" pitchFamily="34" charset="0"/>
                <a:cs typeface="Calibri" panose="020F0502020204030204" pitchFamily="34" charset="0"/>
              </a:rPr>
              <a:t>a</a:t>
            </a:r>
            <a:r>
              <a:rPr kumimoji="0" lang="en-US" sz="1800">
                <a:latin typeface="Calibri" panose="020F0502020204030204" pitchFamily="34" charset="0"/>
                <a:cs typeface="Calibri" panose="020F0502020204030204" pitchFamily="34" charset="0"/>
              </a:rPr>
              <a:t> in {0, … 2</a:t>
            </a:r>
            <a:r>
              <a:rPr kumimoji="0" lang="en-US" sz="1800" baseline="30000">
                <a:latin typeface="Calibri" panose="020F0502020204030204" pitchFamily="34" charset="0"/>
                <a:cs typeface="Calibri" panose="020F0502020204030204" pitchFamily="34" charset="0"/>
              </a:rPr>
              <a:t>256</a:t>
            </a:r>
            <a:r>
              <a:rPr kumimoji="0" lang="en-US" sz="1800">
                <a:latin typeface="Calibri" panose="020F0502020204030204" pitchFamily="34" charset="0"/>
                <a:cs typeface="Calibri" panose="020F0502020204030204" pitchFamily="34" charset="0"/>
              </a:rPr>
              <a:t>-1}</a:t>
            </a:r>
          </a:p>
        </p:txBody>
      </p:sp>
      <p:sp>
        <p:nvSpPr>
          <p:cNvPr id="88072" name="Line 6"/>
          <p:cNvSpPr>
            <a:spLocks noChangeShapeType="1"/>
          </p:cNvSpPr>
          <p:nvPr/>
        </p:nvSpPr>
        <p:spPr bwMode="auto">
          <a:xfrm>
            <a:off x="2895600" y="25146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73" name="Text Box 7"/>
          <p:cNvSpPr txBox="1">
            <a:spLocks noChangeArrowheads="1"/>
          </p:cNvSpPr>
          <p:nvPr/>
        </p:nvSpPr>
        <p:spPr bwMode="auto">
          <a:xfrm>
            <a:off x="3124200" y="20574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s,N</a:t>
            </a:r>
            <a:r>
              <a:rPr kumimoji="0" lang="en-US" sz="1800" baseline="-25000">
                <a:latin typeface="Calibri" panose="020F0502020204030204" pitchFamily="34" charset="0"/>
                <a:cs typeface="Calibri" panose="020F0502020204030204" pitchFamily="34" charset="0"/>
              </a:rPr>
              <a:t>a</a:t>
            </a:r>
            <a:endParaRPr kumimoji="0" lang="en-US" sz="1800">
              <a:latin typeface="Calibri" panose="020F0502020204030204" pitchFamily="34" charset="0"/>
              <a:cs typeface="Calibri" panose="020F0502020204030204" pitchFamily="34" charset="0"/>
            </a:endParaRPr>
          </a:p>
        </p:txBody>
      </p:sp>
      <p:sp>
        <p:nvSpPr>
          <p:cNvPr id="88074" name="Text Box 8"/>
          <p:cNvSpPr txBox="1">
            <a:spLocks noChangeArrowheads="1"/>
          </p:cNvSpPr>
          <p:nvPr/>
        </p:nvSpPr>
        <p:spPr bwMode="auto">
          <a:xfrm>
            <a:off x="5867400" y="3352800"/>
            <a:ext cx="2514600" cy="646331"/>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B1: Choose (</a:t>
            </a:r>
            <a:r>
              <a:rPr kumimoji="0" lang="en-US" sz="1800" dirty="0" err="1">
                <a:latin typeface="Calibri" panose="020F0502020204030204" pitchFamily="34" charset="0"/>
                <a:cs typeface="Calibri" panose="020F0502020204030204" pitchFamily="34" charset="0"/>
              </a:rPr>
              <a:t>p,q,g</a:t>
            </a:r>
            <a:r>
              <a:rPr kumimoji="0" lang="en-US" sz="1800" dirty="0">
                <a:latin typeface="Calibri" panose="020F0502020204030204" pitchFamily="34" charset="0"/>
                <a:cs typeface="Calibri" panose="020F0502020204030204" pitchFamily="34" charset="0"/>
              </a:rPr>
              <a:t>),</a:t>
            </a:r>
          </a:p>
          <a:p>
            <a:pPr>
              <a:spcBef>
                <a:spcPct val="0"/>
              </a:spcBef>
            </a:pPr>
            <a:r>
              <a:rPr kumimoji="0" lang="en-US" sz="1800" dirty="0">
                <a:latin typeface="Calibri" panose="020F0502020204030204" pitchFamily="34" charset="0"/>
                <a:cs typeface="Calibri" panose="020F0502020204030204" pitchFamily="34" charset="0"/>
              </a:rPr>
              <a:t>x in {0, … 2</a:t>
            </a:r>
            <a:r>
              <a:rPr kumimoji="0" lang="en-US" sz="1800" baseline="30000" dirty="0">
                <a:latin typeface="Calibri" panose="020F0502020204030204" pitchFamily="34" charset="0"/>
                <a:cs typeface="Calibri" panose="020F0502020204030204" pitchFamily="34" charset="0"/>
              </a:rPr>
              <a:t>256</a:t>
            </a:r>
            <a:r>
              <a:rPr kumimoji="0" lang="en-US" sz="1800" dirty="0">
                <a:latin typeface="Calibri" panose="020F0502020204030204" pitchFamily="34" charset="0"/>
                <a:cs typeface="Calibri" panose="020F0502020204030204" pitchFamily="34" charset="0"/>
              </a:rPr>
              <a:t>-1}</a:t>
            </a:r>
          </a:p>
        </p:txBody>
      </p:sp>
      <p:sp>
        <p:nvSpPr>
          <p:cNvPr id="88075" name="Line 9"/>
          <p:cNvSpPr>
            <a:spLocks noChangeShapeType="1"/>
          </p:cNvSpPr>
          <p:nvPr/>
        </p:nvSpPr>
        <p:spPr bwMode="auto">
          <a:xfrm flipH="1">
            <a:off x="2971800" y="3810000"/>
            <a:ext cx="2209800" cy="0"/>
          </a:xfrm>
          <a:prstGeom prst="line">
            <a:avLst/>
          </a:prstGeom>
          <a:noFill/>
          <a:ln w="12700" cap="sq">
            <a:solidFill>
              <a:schemeClr val="tx1"/>
            </a:solidFill>
            <a:round/>
            <a:headEnd/>
            <a:tailEnd type="triangle" w="med" len="med"/>
          </a:ln>
        </p:spPr>
        <p:txBody>
          <a:bodyPr anchor="ctr">
            <a:spAutoFit/>
          </a:bodyPr>
          <a:lstStyle/>
          <a:p>
            <a:endParaRPr lang="en-US" sz="1800">
              <a:latin typeface="Calibri" panose="020F0502020204030204" pitchFamily="34" charset="0"/>
              <a:cs typeface="Calibri" panose="020F0502020204030204" pitchFamily="34" charset="0"/>
            </a:endParaRPr>
          </a:p>
        </p:txBody>
      </p:sp>
      <p:sp>
        <p:nvSpPr>
          <p:cNvPr id="88076" name="Text Box 10"/>
          <p:cNvSpPr txBox="1">
            <a:spLocks noChangeArrowheads="1"/>
          </p:cNvSpPr>
          <p:nvPr/>
        </p:nvSpPr>
        <p:spPr bwMode="auto">
          <a:xfrm>
            <a:off x="3200400" y="3124200"/>
            <a:ext cx="1828800" cy="646331"/>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x</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endParaRPr kumimoji="0" lang="en-US" sz="1800" baseline="-25000">
              <a:latin typeface="Calibri" panose="020F0502020204030204" pitchFamily="34" charset="0"/>
              <a:cs typeface="Calibri" panose="020F0502020204030204" pitchFamily="34" charset="0"/>
            </a:endParaRPr>
          </a:p>
        </p:txBody>
      </p:sp>
      <p:sp>
        <p:nvSpPr>
          <p:cNvPr id="88077" name="Text Box 11"/>
          <p:cNvSpPr txBox="1">
            <a:spLocks noChangeArrowheads="1"/>
          </p:cNvSpPr>
          <p:nvPr/>
        </p:nvSpPr>
        <p:spPr bwMode="auto">
          <a:xfrm>
            <a:off x="304800" y="4572000"/>
            <a:ext cx="2362200" cy="923330"/>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A2: Check (</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r>
              <a:rPr kumimoji="0" lang="en-US" sz="1800">
                <a:latin typeface="Calibri" panose="020F0502020204030204" pitchFamily="34" charset="0"/>
                <a:cs typeface="Calibri" panose="020F0502020204030204" pitchFamily="34" charset="0"/>
              </a:rPr>
              <a:t>, pick y in {0,…q-1}</a:t>
            </a:r>
          </a:p>
        </p:txBody>
      </p:sp>
      <p:sp>
        <p:nvSpPr>
          <p:cNvPr id="88078" name="Text Box 12"/>
          <p:cNvSpPr txBox="1">
            <a:spLocks noChangeArrowheads="1"/>
          </p:cNvSpPr>
          <p:nvPr/>
        </p:nvSpPr>
        <p:spPr bwMode="auto">
          <a:xfrm>
            <a:off x="5867400" y="4724400"/>
            <a:ext cx="2514600" cy="369332"/>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B2: Check  Y, </a:t>
            </a:r>
            <a:r>
              <a:rPr kumimoji="0" lang="en-US" sz="1800" dirty="0" err="1">
                <a:latin typeface="Calibri" panose="020F0502020204030204" pitchFamily="34" charset="0"/>
                <a:cs typeface="Calibri" panose="020F0502020204030204" pitchFamily="34" charset="0"/>
              </a:rPr>
              <a:t>Auth</a:t>
            </a:r>
            <a:r>
              <a:rPr kumimoji="0" lang="en-US" sz="1800" baseline="-25000" dirty="0" err="1">
                <a:latin typeface="Calibri" panose="020F0502020204030204" pitchFamily="34" charset="0"/>
                <a:cs typeface="Calibri" panose="020F0502020204030204" pitchFamily="34" charset="0"/>
              </a:rPr>
              <a:t>A</a:t>
            </a:r>
            <a:endParaRPr kumimoji="0" lang="en-US" sz="1800" baseline="-25000" dirty="0">
              <a:latin typeface="Calibri" panose="020F0502020204030204" pitchFamily="34" charset="0"/>
              <a:cs typeface="Calibri" panose="020F0502020204030204" pitchFamily="34" charset="0"/>
            </a:endParaRPr>
          </a:p>
        </p:txBody>
      </p:sp>
      <p:sp>
        <p:nvSpPr>
          <p:cNvPr id="88079" name="Line 13"/>
          <p:cNvSpPr>
            <a:spLocks noChangeShapeType="1"/>
          </p:cNvSpPr>
          <p:nvPr/>
        </p:nvSpPr>
        <p:spPr bwMode="auto">
          <a:xfrm>
            <a:off x="3048000" y="51054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80" name="Text Box 14"/>
          <p:cNvSpPr txBox="1">
            <a:spLocks noChangeArrowheads="1"/>
          </p:cNvSpPr>
          <p:nvPr/>
        </p:nvSpPr>
        <p:spPr bwMode="auto">
          <a:xfrm>
            <a:off x="3276600" y="46482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Y= </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y</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A</a:t>
            </a:r>
            <a:endParaRPr kumimoji="0" lang="en-US" sz="1800" baseline="-25000">
              <a:latin typeface="Calibri" panose="020F0502020204030204" pitchFamily="34" charset="0"/>
              <a:cs typeface="Calibri" panose="020F0502020204030204" pitchFamily="34" charset="0"/>
            </a:endParaRPr>
          </a:p>
        </p:txBody>
      </p:sp>
      <p:sp>
        <p:nvSpPr>
          <p:cNvPr id="88081" name="Text Box 15"/>
          <p:cNvSpPr txBox="1">
            <a:spLocks noChangeArrowheads="1"/>
          </p:cNvSpPr>
          <p:nvPr/>
        </p:nvSpPr>
        <p:spPr bwMode="auto">
          <a:xfrm>
            <a:off x="1828800" y="5410200"/>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X</a:t>
            </a:r>
            <a:r>
              <a:rPr kumimoji="0" lang="en-US" sz="1800" baseline="30000" err="1">
                <a:latin typeface="Calibri" panose="020F0502020204030204" pitchFamily="34" charset="0"/>
                <a:cs typeface="Calibri" panose="020F0502020204030204" pitchFamily="34" charset="0"/>
              </a:rPr>
              <a:t>y</a:t>
            </a:r>
            <a:endParaRPr kumimoji="0" lang="en-US" sz="1800" baseline="30000">
              <a:latin typeface="Calibri" panose="020F0502020204030204" pitchFamily="34" charset="0"/>
              <a:cs typeface="Calibri" panose="020F0502020204030204" pitchFamily="34" charset="0"/>
            </a:endParaRPr>
          </a:p>
        </p:txBody>
      </p:sp>
      <p:sp>
        <p:nvSpPr>
          <p:cNvPr id="88082" name="Text Box 16"/>
          <p:cNvSpPr txBox="1">
            <a:spLocks noChangeArrowheads="1"/>
          </p:cNvSpPr>
          <p:nvPr/>
        </p:nvSpPr>
        <p:spPr bwMode="auto">
          <a:xfrm>
            <a:off x="5486400" y="5421868"/>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Y</a:t>
            </a:r>
            <a:r>
              <a:rPr kumimoji="0" lang="en-US" sz="1800" baseline="30000" err="1">
                <a:latin typeface="Calibri" panose="020F0502020204030204" pitchFamily="34" charset="0"/>
                <a:cs typeface="Calibri" panose="020F0502020204030204" pitchFamily="34" charset="0"/>
              </a:rPr>
              <a:t>x</a:t>
            </a:r>
            <a:endParaRPr kumimoji="0" lang="en-US" sz="1800" baseline="30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423348"/>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72593</TotalTime>
  <Words>12159</Words>
  <Application>Microsoft Macintosh PowerPoint</Application>
  <PresentationFormat>Letter Paper (8.5x11 in)</PresentationFormat>
  <Paragraphs>1184</Paragraphs>
  <Slides>97</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Arial Unicode MS</vt:lpstr>
      <vt:lpstr>Arial</vt:lpstr>
      <vt:lpstr>Calibri</vt:lpstr>
      <vt:lpstr>Cambria Math</vt:lpstr>
      <vt:lpstr>Courier New</vt:lpstr>
      <vt:lpstr>Math1Mono</vt:lpstr>
      <vt:lpstr>Symbol</vt:lpstr>
      <vt:lpstr>Times New Roman</vt:lpstr>
      <vt:lpstr>Wingdings</vt:lpstr>
      <vt:lpstr>Contemporary</vt:lpstr>
      <vt:lpstr>PowerPoint Presentation</vt:lpstr>
      <vt:lpstr>Public Key (Asymmetric) Cryptosystems</vt:lpstr>
      <vt:lpstr>Uses of Public-Key Ciphers</vt:lpstr>
      <vt:lpstr>Symmetric Key Distribution </vt:lpstr>
      <vt:lpstr>Digital Signatures</vt:lpstr>
      <vt:lpstr>Sealing Symmetric Keys (Key encapsulation)</vt:lpstr>
      <vt:lpstr>Authentication</vt:lpstr>
      <vt:lpstr>Trapdoor functions</vt:lpstr>
      <vt:lpstr>Existing Public-Key Ciphers</vt:lpstr>
      <vt:lpstr>Math for RSA</vt:lpstr>
      <vt:lpstr>Some Number Theory</vt:lpstr>
      <vt:lpstr>Fundamental Theorem of Arithmetic</vt:lpstr>
      <vt:lpstr>Greatest common divisor:  </vt:lpstr>
      <vt:lpstr>Chinese Remainder Theorem</vt:lpstr>
      <vt:lpstr>CRT Example</vt:lpstr>
      <vt:lpstr>Solving Congruences (mod n) </vt:lpstr>
      <vt:lpstr>Solving Congruence Example mod n</vt:lpstr>
      <vt:lpstr>A little group theory</vt:lpstr>
      <vt:lpstr>Multiplicative group mod p</vt:lpstr>
      <vt:lpstr>Primitive roots mod p</vt:lpstr>
      <vt:lpstr>Composite moduli and φ(n)</vt:lpstr>
      <vt:lpstr>The Multiplicative Group (mod n)</vt:lpstr>
      <vt:lpstr>For n composite, multiplicative group need not be cyclic</vt:lpstr>
      <vt:lpstr>φ(n)</vt:lpstr>
      <vt:lpstr>Quadratic Residues</vt:lpstr>
      <vt:lpstr>Law of Quadratic Reciprocity</vt:lpstr>
      <vt:lpstr>Quadratic Reciprocity Example</vt:lpstr>
      <vt:lpstr>Large Integer Computation</vt:lpstr>
      <vt:lpstr>Algorithm Timings</vt:lpstr>
      <vt:lpstr>Primes are plentiful</vt:lpstr>
      <vt:lpstr>Prime Distribution Example</vt:lpstr>
      <vt:lpstr>Factoring and exponents</vt:lpstr>
      <vt:lpstr>Universal Exponent Theorem</vt:lpstr>
      <vt:lpstr>Universal Exponent Example</vt:lpstr>
      <vt:lpstr>Representing Large Integers</vt:lpstr>
      <vt:lpstr>Classical Algorithms Speed</vt:lpstr>
      <vt:lpstr>Karasuba Multiplication</vt:lpstr>
      <vt:lpstr>Integer Squaring</vt:lpstr>
      <vt:lpstr>Integer Division Algorithm</vt:lpstr>
      <vt:lpstr>Integer Division</vt:lpstr>
      <vt:lpstr>Extended Binary GCD</vt:lpstr>
      <vt:lpstr>Montgomery Multiplication</vt:lpstr>
      <vt:lpstr>Montgomery Multiplication and Timing</vt:lpstr>
      <vt:lpstr>Exponentiation and Timing</vt:lpstr>
      <vt:lpstr>Montgomery Exponentiation and Timing</vt:lpstr>
      <vt:lpstr>Montgomery Example</vt:lpstr>
      <vt:lpstr>Primality testing may be easy</vt:lpstr>
      <vt:lpstr>Witnesses and liars</vt:lpstr>
      <vt:lpstr>Some facts about Carmichael numbers</vt:lpstr>
      <vt:lpstr>Miller Rabin Primality Test</vt:lpstr>
      <vt:lpstr>Miller Rabin Test is sufficient</vt:lpstr>
      <vt:lpstr>Summary for prime testing</vt:lpstr>
      <vt:lpstr>Testing Primality - Miller Rabin</vt:lpstr>
      <vt:lpstr>Primality Testing Example</vt:lpstr>
      <vt:lpstr>RSA Public-Key Cryptosystem</vt:lpstr>
      <vt:lpstr>RSA Details</vt:lpstr>
      <vt:lpstr>RSA Example</vt:lpstr>
      <vt:lpstr>RSA Signatures</vt:lpstr>
      <vt:lpstr>Old days: p and q should be “strong primes”</vt:lpstr>
      <vt:lpstr>Gordan’s Algorithm</vt:lpstr>
      <vt:lpstr>Attacks</vt:lpstr>
      <vt:lpstr>Attacks, continued</vt:lpstr>
      <vt:lpstr>Common Modulus Attack</vt:lpstr>
      <vt:lpstr>Small exponent attack on RSA</vt:lpstr>
      <vt:lpstr>Short plaintext</vt:lpstr>
      <vt:lpstr>Glitching Attack</vt:lpstr>
      <vt:lpstr>Glitching Attack Example</vt:lpstr>
      <vt:lpstr>Repeated Squaring</vt:lpstr>
      <vt:lpstr>Timing Attack (Kocher)</vt:lpstr>
      <vt:lpstr>Kocher’s Attack</vt:lpstr>
      <vt:lpstr>Preventing Timing Attack</vt:lpstr>
      <vt:lpstr>Factoring</vt:lpstr>
      <vt:lpstr>Trial Division</vt:lpstr>
      <vt:lpstr>Fast generic factoring algorithms</vt:lpstr>
      <vt:lpstr>Pollard p-1</vt:lpstr>
      <vt:lpstr>Kraitchik’s observation</vt:lpstr>
      <vt:lpstr>Factoring – Pollard ρ</vt:lpstr>
      <vt:lpstr>Pollard ρ factoring example</vt:lpstr>
      <vt:lpstr>Quadratic sieve: motivating example</vt:lpstr>
      <vt:lpstr>Linear algebra step</vt:lpstr>
      <vt:lpstr>Quadratic Sieve: basic parameters</vt:lpstr>
      <vt:lpstr>Generating fully factored  squares over factor base: sieving</vt:lpstr>
      <vt:lpstr>Sieve Example</vt:lpstr>
      <vt:lpstr>Quadratic sieve experimental results</vt:lpstr>
      <vt:lpstr>Quadratic Sieve Analysis</vt:lpstr>
      <vt:lpstr>Three more algorithms</vt:lpstr>
      <vt:lpstr>Factoring Algorithms</vt:lpstr>
      <vt:lpstr>Work Factors</vt:lpstr>
      <vt:lpstr>RSA Caution: Homomorphism</vt:lpstr>
      <vt:lpstr>Factoring projects</vt:lpstr>
      <vt:lpstr>RSA Summary</vt:lpstr>
      <vt:lpstr>End</vt:lpstr>
      <vt:lpstr>Square roots mod p  -- general comments</vt:lpstr>
      <vt:lpstr>Square roots mod p --- simple cases</vt:lpstr>
      <vt:lpstr>General case - Tonelli-Shanks</vt:lpstr>
      <vt:lpstr>Tonelli-Shanks example</vt:lpstr>
      <vt:lpstr>Diffie Hellman Key Exchange (simplified)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Key Ciphers: RSA</dc:title>
  <dc:subject>Cryptanalysis</dc:subject>
  <dc:creator>John L. Manferdelli</dc:creator>
  <cp:lastModifiedBy>John Manferdelli</cp:lastModifiedBy>
  <cp:revision>4008</cp:revision>
  <cp:lastPrinted>2025-04-22T00:46:11Z</cp:lastPrinted>
  <dcterms:created xsi:type="dcterms:W3CDTF">2013-03-13T03:43:13Z</dcterms:created>
  <dcterms:modified xsi:type="dcterms:W3CDTF">2025-04-22T21:24:27Z</dcterms:modified>
</cp:coreProperties>
</file>